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1180" r:id="rId6"/>
    <p:sldId id="1179" r:id="rId7"/>
    <p:sldId id="1178" r:id="rId8"/>
    <p:sldId id="1177" r:id="rId9"/>
    <p:sldId id="1176" r:id="rId10"/>
    <p:sldId id="1174" r:id="rId11"/>
    <p:sldId id="1173" r:id="rId12"/>
    <p:sldId id="1170" r:id="rId13"/>
    <p:sldId id="1171" r:id="rId14"/>
    <p:sldId id="1172" r:id="rId15"/>
    <p:sldId id="825" r:id="rId16"/>
    <p:sldId id="1132" r:id="rId17"/>
    <p:sldId id="1040" r:id="rId18"/>
    <p:sldId id="909" r:id="rId19"/>
    <p:sldId id="1166" r:id="rId20"/>
    <p:sldId id="1167" r:id="rId21"/>
    <p:sldId id="258" r:id="rId22"/>
    <p:sldId id="1113" r:id="rId23"/>
    <p:sldId id="1165" r:id="rId24"/>
    <p:sldId id="1163" r:id="rId25"/>
    <p:sldId id="894" r:id="rId26"/>
    <p:sldId id="257" r:id="rId27"/>
    <p:sldId id="389" r:id="rId28"/>
    <p:sldId id="1047" r:id="rId29"/>
    <p:sldId id="11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EBA0E-E707-4386-AC10-99C5838A498C}" v="2" dt="2021-05-03T19:21:24.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0742" autoAdjust="0"/>
  </p:normalViewPr>
  <p:slideViewPr>
    <p:cSldViewPr>
      <p:cViewPr varScale="1">
        <p:scale>
          <a:sx n="105" d="100"/>
          <a:sy n="105" d="100"/>
        </p:scale>
        <p:origin x="183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1b36911e-7552-492e-883b-bf3bc3e0cab0" providerId="ADAL" clId="{88CEBA0E-E707-4386-AC10-99C5838A498C}"/>
    <pc:docChg chg="custSel modSld">
      <pc:chgData name="Zonghua Gu" userId="1b36911e-7552-492e-883b-bf3bc3e0cab0" providerId="ADAL" clId="{88CEBA0E-E707-4386-AC10-99C5838A498C}" dt="2021-05-03T19:21:27.685" v="8" actId="27636"/>
      <pc:docMkLst>
        <pc:docMk/>
      </pc:docMkLst>
      <pc:sldChg chg="addSp modSp mod">
        <pc:chgData name="Zonghua Gu" userId="1b36911e-7552-492e-883b-bf3bc3e0cab0" providerId="ADAL" clId="{88CEBA0E-E707-4386-AC10-99C5838A498C}" dt="2021-05-03T19:21:27.685" v="8" actId="27636"/>
        <pc:sldMkLst>
          <pc:docMk/>
          <pc:sldMk cId="1939888640" sldId="257"/>
        </pc:sldMkLst>
        <pc:spChg chg="mod">
          <ac:chgData name="Zonghua Gu" userId="1b36911e-7552-492e-883b-bf3bc3e0cab0" providerId="ADAL" clId="{88CEBA0E-E707-4386-AC10-99C5838A498C}" dt="2021-05-03T19:21:14.851" v="1"/>
          <ac:spMkLst>
            <pc:docMk/>
            <pc:sldMk cId="1939888640" sldId="257"/>
            <ac:spMk id="2" creationId="{BF6A4B5C-223D-48A6-A3AC-8BDF6FD01D23}"/>
          </ac:spMkLst>
        </pc:spChg>
        <pc:spChg chg="mod">
          <ac:chgData name="Zonghua Gu" userId="1b36911e-7552-492e-883b-bf3bc3e0cab0" providerId="ADAL" clId="{88CEBA0E-E707-4386-AC10-99C5838A498C}" dt="2021-05-03T19:21:27.685" v="8" actId="27636"/>
          <ac:spMkLst>
            <pc:docMk/>
            <pc:sldMk cId="1939888640" sldId="257"/>
            <ac:spMk id="3" creationId="{98C6DB25-1B67-4051-A509-B54478BDAA71}"/>
          </ac:spMkLst>
        </pc:spChg>
        <pc:picChg chg="add mod">
          <ac:chgData name="Zonghua Gu" userId="1b36911e-7552-492e-883b-bf3bc3e0cab0" providerId="ADAL" clId="{88CEBA0E-E707-4386-AC10-99C5838A498C}" dt="2021-05-03T19:21:20.210" v="3" actId="1076"/>
          <ac:picMkLst>
            <pc:docMk/>
            <pc:sldMk cId="1939888640" sldId="257"/>
            <ac:picMk id="4" creationId="{AA461B0E-D172-4094-810E-DBACE92022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0CEB4B-0D62-444C-A05C-70565453F06B}" type="datetimeFigureOut">
              <a:rPr lang="en-US" smtClean="0"/>
              <a:pPr/>
              <a:t>10/19/2021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59C4A7-EF62-4E76-99C8-FC7A8F37722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759C4A7-EF62-4E76-99C8-FC7A8F37722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https://www.youtube.com/watch?v=kk6DqWreLeU&amp;list=PLJV_el3uVTsMhtt7_Y6sgTHGHp1Vb2P2J&amp;index=31</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5</a:t>
            </a:fld>
            <a:endParaRPr lang="en-US"/>
          </a:p>
        </p:txBody>
      </p:sp>
    </p:spTree>
    <p:extLst>
      <p:ext uri="{BB962C8B-B14F-4D97-AF65-F5344CB8AC3E}">
        <p14:creationId xmlns:p14="http://schemas.microsoft.com/office/powerpoint/2010/main" val="211048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智源论坛</a:t>
            </a:r>
            <a:r>
              <a:rPr lang="en-US" altLang="zh-CN" dirty="0"/>
              <a:t>Live</a:t>
            </a:r>
            <a:r>
              <a:rPr lang="zh-CN" altLang="en-US" dirty="0"/>
              <a:t>丨清华大学董胤蓬：深度学习对抗攻防平台</a:t>
            </a:r>
            <a:endParaRPr lang="en-US" altLang="zh-CN" dirty="0"/>
          </a:p>
          <a:p>
            <a:r>
              <a:rPr lang="en-US" dirty="0"/>
              <a:t>PGD random </a:t>
            </a:r>
            <a:r>
              <a:rPr lang="en-US" dirty="0" err="1"/>
              <a:t>init</a:t>
            </a:r>
            <a:r>
              <a:rPr lang="en-US"/>
              <a:t>?</a:t>
            </a:r>
            <a:endParaRPr lang="en-SE"/>
          </a:p>
        </p:txBody>
      </p:sp>
      <p:sp>
        <p:nvSpPr>
          <p:cNvPr id="4" name="Slide Number Placeholder 3"/>
          <p:cNvSpPr>
            <a:spLocks noGrp="1"/>
          </p:cNvSpPr>
          <p:nvPr>
            <p:ph type="sldNum" sz="quarter" idx="5"/>
          </p:nvPr>
        </p:nvSpPr>
        <p:spPr/>
        <p:txBody>
          <a:bodyPr/>
          <a:lstStyle/>
          <a:p>
            <a:fld id="{9759C4A7-EF62-4E76-99C8-FC7A8F377225}" type="slidenum">
              <a:rPr lang="en-US" smtClean="0"/>
              <a:pPr/>
              <a:t>7</a:t>
            </a:fld>
            <a:endParaRPr lang="en-US"/>
          </a:p>
        </p:txBody>
      </p:sp>
    </p:spTree>
    <p:extLst>
      <p:ext uri="{BB962C8B-B14F-4D97-AF65-F5344CB8AC3E}">
        <p14:creationId xmlns:p14="http://schemas.microsoft.com/office/powerpoint/2010/main" val="75956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Expected value starting from state </a:t>
                </a:r>
                <a:r>
                  <a:rPr lang="en-US" b="0" i="0">
                    <a:solidFill>
                      <a:schemeClr val="tx1"/>
                    </a:solidFill>
                    <a:latin typeface="Cambria Math" panose="02040503050406030204" pitchFamily="18" charset="0"/>
                  </a:rPr>
                  <a:t>𝑠</a:t>
                </a:r>
                <a:r>
                  <a:rPr lang="en-US" dirty="0">
                    <a:solidFill>
                      <a:schemeClr val="tx1"/>
                    </a:solidFill>
                  </a:rPr>
                  <a:t> and following policy </a:t>
                </a:r>
                <a:r>
                  <a:rPr lang="en-US" b="0" i="0">
                    <a:solidFill>
                      <a:schemeClr val="tx1"/>
                    </a:solidFill>
                    <a:latin typeface="Cambria Math" panose="02040503050406030204" pitchFamily="18" charset="0"/>
                  </a:rPr>
                  <a:t>𝜋</a:t>
                </a:r>
                <a:r>
                  <a:rPr lang="en-US" dirty="0">
                    <a:solidFill>
                      <a:schemeClr val="tx1"/>
                    </a:solidFill>
                  </a:rPr>
                  <a:t>.</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11</a:t>
            </a:fld>
            <a:endParaRPr lang="en-US"/>
          </a:p>
        </p:txBody>
      </p:sp>
    </p:spTree>
    <p:extLst>
      <p:ext uri="{BB962C8B-B14F-4D97-AF65-F5344CB8AC3E}">
        <p14:creationId xmlns:p14="http://schemas.microsoft.com/office/powerpoint/2010/main" val="6163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p>
              <a:p>
                <a:r>
                  <a:rPr lang="en-US" b="0" dirty="0"/>
                  <a:t> based on current policy </a:t>
                </a:r>
                <a14:m>
                  <m:oMath xmlns:m="http://schemas.openxmlformats.org/officeDocument/2006/math">
                    <m:r>
                      <a:rPr lang="en-US" b="0" i="1" smtClean="0">
                        <a:latin typeface="Cambria Math" panose="02040503050406030204" pitchFamily="18" charset="0"/>
                      </a:rPr>
                      <m:t>𝜋</m:t>
                    </m:r>
                  </m:oMath>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Assume greedy policy, i.e., </a:t>
                </a:r>
                <a14:m>
                  <m:oMath xmlns:m="http://schemas.openxmlformats.org/officeDocument/2006/math">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=0</m:t>
                    </m:r>
                  </m:oMath>
                </a14:m>
                <a:r>
                  <a:rPr lang="en-US" dirty="0">
                    <a:solidFill>
                      <a:schemeClr val="tx1"/>
                    </a:solidFill>
                  </a:rPr>
                  <a:t> in </a:t>
                </a:r>
                <a14:m>
                  <m:oMath xmlns:m="http://schemas.openxmlformats.org/officeDocument/2006/math">
                    <m:r>
                      <a:rPr lang="en-US" i="1">
                        <a:latin typeface="Cambria Math" panose="02040503050406030204" pitchFamily="18" charset="0"/>
                      </a:rPr>
                      <m:t>𝜖</m:t>
                    </m:r>
                  </m:oMath>
                </a14:m>
                <a:r>
                  <a:rPr lang="en-US" dirty="0">
                    <a:solidFill>
                      <a:schemeClr val="tx1"/>
                    </a:solidFill>
                  </a:rPr>
                  <a:t>-greedy action selection. so agent selects random actions in each state.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Assume greedy policy, i.e., </a:t>
                </a:r>
                <a:r>
                  <a:rPr lang="en-US" b="0" i="0">
                    <a:solidFill>
                      <a:schemeClr val="tx1"/>
                    </a:solidFill>
                    <a:latin typeface="Cambria Math" panose="02040503050406030204" pitchFamily="18" charset="0"/>
                  </a:rPr>
                  <a:t>𝜖=0</a:t>
                </a:r>
                <a:r>
                  <a:rPr lang="en-US" dirty="0">
                    <a:solidFill>
                      <a:schemeClr val="tx1"/>
                    </a:solidFill>
                  </a:rPr>
                  <a:t> in </a:t>
                </a:r>
                <a:r>
                  <a:rPr lang="en-US" i="0">
                    <a:latin typeface="Cambria Math" panose="02040503050406030204" pitchFamily="18" charset="0"/>
                  </a:rPr>
                  <a:t>𝜖</a:t>
                </a:r>
                <a:r>
                  <a:rPr lang="en-US" dirty="0">
                    <a:solidFill>
                      <a:schemeClr val="tx1"/>
                    </a:solidFill>
                  </a:rPr>
                  <a:t>-greedy action selection. so agent selects random actions in each state.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48194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CE1938E7-FCD4-418C-87D0-DD707A52F1FF}"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80A60-093F-4BCA-AE36-E5BEF79E0B3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52400" y="71422"/>
            <a:ext cx="8839200" cy="1143000"/>
          </a:xfrm>
        </p:spPr>
        <p:txBody>
          <a:bodyPr>
            <a:normAutofit/>
          </a:bodyPr>
          <a:lstStyle>
            <a:lvl1pPr>
              <a:defRPr sz="4000" baseline="0"/>
            </a:lvl1pPr>
          </a:lstStyle>
          <a:p>
            <a:r>
              <a:rPr lang="en-US" altLang="zh-CN"/>
              <a:t>Click to edit Master title style</a:t>
            </a:r>
            <a:endParaRPr lang="en-US" dirty="0"/>
          </a:p>
        </p:txBody>
      </p:sp>
      <p:sp>
        <p:nvSpPr>
          <p:cNvPr id="3" name="Content Placeholder 2"/>
          <p:cNvSpPr>
            <a:spLocks noGrp="1"/>
          </p:cNvSpPr>
          <p:nvPr>
            <p:ph idx="1"/>
          </p:nvPr>
        </p:nvSpPr>
        <p:spPr>
          <a:xfrm>
            <a:off x="152400" y="1285860"/>
            <a:ext cx="8839200" cy="5207015"/>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Slide Number Placeholder 5">
            <a:extLst>
              <a:ext uri="{FF2B5EF4-FFF2-40B4-BE49-F238E27FC236}">
                <a16:creationId xmlns:a16="http://schemas.microsoft.com/office/drawing/2014/main" id="{829CB529-40A6-4FD3-993F-E6538A12F49D}"/>
              </a:ext>
            </a:extLst>
          </p:cNvPr>
          <p:cNvSpPr txBox="1">
            <a:spLocks/>
          </p:cNvSpPr>
          <p:nvPr userDrawn="1"/>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A80A60-093F-4BCA-AE36-E5BEF79E0B3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938E7-FCD4-418C-87D0-DD707A52F1FF}" type="datetimeFigureOut">
              <a:rPr lang="en-US" smtClean="0"/>
              <a:pPr/>
              <a:t>10/19/2021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80A60-093F-4BCA-AE36-E5BEF79E0B3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canvas.umu.se/courses/2115/discussion_topics/3914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KNDkaVZwmg4&amp;list=PL0pRF4xvoD0liEIWyJ6kmXqGT7nbr2L3u&amp;index=1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85000" lnSpcReduction="1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236" t="-1912" b="-13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10</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6" name="Picture 5">
            <a:extLst>
              <a:ext uri="{FF2B5EF4-FFF2-40B4-BE49-F238E27FC236}">
                <a16:creationId xmlns:a16="http://schemas.microsoft.com/office/drawing/2014/main" id="{99E3F4F7-103F-4057-9A17-9494CB1A96C1}"/>
              </a:ext>
            </a:extLst>
          </p:cNvPr>
          <p:cNvPicPr>
            <a:picLocks noChangeAspect="1"/>
          </p:cNvPicPr>
          <p:nvPr/>
        </p:nvPicPr>
        <p:blipFill>
          <a:blip r:embed="rId4"/>
          <a:stretch>
            <a:fillRect/>
          </a:stretch>
        </p:blipFill>
        <p:spPr>
          <a:xfrm>
            <a:off x="6826530" y="27408"/>
            <a:ext cx="2317470" cy="1967663"/>
          </a:xfrm>
          <a:prstGeom prst="rect">
            <a:avLst/>
          </a:prstGeom>
        </p:spPr>
      </p:pic>
    </p:spTree>
    <p:extLst>
      <p:ext uri="{BB962C8B-B14F-4D97-AF65-F5344CB8AC3E}">
        <p14:creationId xmlns:p14="http://schemas.microsoft.com/office/powerpoint/2010/main" val="83397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E583-6764-4226-A592-5146F25C97F4}"/>
              </a:ext>
            </a:extLst>
          </p:cNvPr>
          <p:cNvSpPr>
            <a:spLocks noGrp="1"/>
          </p:cNvSpPr>
          <p:nvPr>
            <p:ph type="title"/>
          </p:nvPr>
        </p:nvSpPr>
        <p:spPr/>
        <p:txBody>
          <a:bodyPr/>
          <a:lstStyle/>
          <a:p>
            <a:r>
              <a:rPr lang="en-US" dirty="0"/>
              <a:t>Further Explanations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B6A31-11B8-4EE6-9E92-9C99A27B2595}"/>
                  </a:ext>
                </a:extLst>
              </p:cNvPr>
              <p:cNvSpPr>
                <a:spLocks noGrp="1"/>
              </p:cNvSpPr>
              <p:nvPr>
                <p:ph idx="1"/>
              </p:nvPr>
            </p:nvSpPr>
            <p:spPr/>
            <p:txBody>
              <a:bodyPr>
                <a:normAutofit fontScale="55000" lnSpcReduction="20000"/>
              </a:bodyPr>
              <a:lstStyle/>
              <a:p>
                <a:r>
                  <a:rPr lang="en-US" b="0" dirty="0">
                    <a:solidFill>
                      <a:schemeClr val="tx1"/>
                    </a:solidFill>
                  </a:rPr>
                  <a:t>MC REINFORCE:</a:t>
                </a:r>
              </a:p>
              <a:p>
                <a:pPr lvl="1"/>
                <a:r>
                  <a:rPr lang="en-US" b="0" dirty="0">
                    <a:solidFill>
                      <a:schemeClr val="tx1"/>
                    </a:solidFill>
                  </a:rPr>
                  <a:t>Trajectory from time </a:t>
                </a:r>
                <a14:m>
                  <m:oMath xmlns:m="http://schemas.openxmlformats.org/officeDocument/2006/math">
                    <m:r>
                      <a:rPr lang="en-US" b="0" i="1" smtClean="0">
                        <a:solidFill>
                          <a:schemeClr val="tx1"/>
                        </a:solidFill>
                        <a:latin typeface="Cambria Math" panose="02040503050406030204" pitchFamily="18" charset="0"/>
                      </a:rPr>
                      <m:t>𝑡</m:t>
                    </m:r>
                    <m:r>
                      <m:rPr>
                        <m:nor/>
                      </m:rPr>
                      <a:rPr lang="en-US" dirty="0">
                        <a:solidFill>
                          <a:schemeClr val="tx1"/>
                        </a:solidFill>
                      </a:rPr>
                      <m:t>:</m:t>
                    </m:r>
                  </m:oMath>
                </a14:m>
                <a:endParaRPr lang="en-US" b="0" i="1" dirty="0">
                  <a:solidFill>
                    <a:schemeClr val="tx1"/>
                  </a:solidFill>
                  <a:latin typeface="Cambria Math" panose="02040503050406030204" pitchFamily="18" charset="0"/>
                </a:endParaRPr>
              </a:p>
              <a:p>
                <a:pPr lvl="1"/>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𝑇</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𝑇</m:t>
                        </m:r>
                      </m:sub>
                    </m:sSub>
                  </m:oMath>
                </a14:m>
                <a:endParaRPr lang="en-US" dirty="0">
                  <a:solidFill>
                    <a:schemeClr val="tx1"/>
                  </a:solidFill>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𝛾</m:t>
                        </m:r>
                      </m:e>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𝑇</m:t>
                        </m:r>
                      </m:sub>
                    </m:sSub>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𝛾</m:t>
                            </m:r>
                          </m:e>
                          <m:sup>
                            <m:r>
                              <a:rPr lang="en-US" i="1">
                                <a:solidFill>
                                  <a:schemeClr val="tx1"/>
                                </a:solidFill>
                                <a:latin typeface="Cambria Math" panose="02040503050406030204" pitchFamily="18" charset="0"/>
                              </a:rPr>
                              <m:t>𝑘</m:t>
                            </m:r>
                          </m:sup>
                        </m:sSup>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Sub>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Q Actor-Critic:</a:t>
                </a:r>
              </a:p>
              <a:p>
                <a:pPr lvl="1"/>
                <a:r>
                  <a:rPr lang="en-US" dirty="0">
                    <a:solidFill>
                      <a:schemeClr val="tx1"/>
                    </a:solidFill>
                  </a:rPr>
                  <a:t>Bellman Exp Equation for Action Value Function:</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i="1" dirty="0">
                  <a:solidFill>
                    <a:schemeClr val="tx1"/>
                  </a:solidFill>
                  <a:latin typeface="Cambria Math" panose="02040503050406030204" pitchFamily="18" charset="0"/>
                </a:endParaRPr>
              </a:p>
              <a:p>
                <a:pPr lvl="1"/>
                <a:r>
                  <a:rPr lang="en-US" dirty="0">
                    <a:solidFill>
                      <a:schemeClr val="tx1"/>
                    </a:solidFill>
                  </a:rPr>
                  <a:t>Sample-based estimate of TD target for action value function: </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r>
                  <a:rPr lang="en-US" dirty="0">
                    <a:solidFill>
                      <a:schemeClr val="tx1"/>
                    </a:solidFill>
                  </a:rPr>
                  <a:t>A2C</a:t>
                </a:r>
              </a:p>
              <a:p>
                <a:pPr lvl="1"/>
                <a:r>
                  <a:rPr lang="en-US" dirty="0">
                    <a:solidFill>
                      <a:schemeClr val="tx1"/>
                    </a:solidFill>
                  </a:rPr>
                  <a:t>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Sample-based estimate of TD target for state value function:</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e>
                    </m:d>
                  </m:oMath>
                </a14:m>
                <a:endParaRPr lang="en-US" dirty="0">
                  <a:solidFill>
                    <a:schemeClr val="tx1"/>
                  </a:solidFill>
                </a:endParaRPr>
              </a:p>
              <a:p>
                <a:pPr lvl="1"/>
                <a:r>
                  <a:rPr lang="en-US" dirty="0">
                    <a:solidFill>
                      <a:schemeClr val="tx1"/>
                    </a:solidFill>
                  </a:rPr>
                  <a:t>Sample-based estimate of the advantage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b="0" i="1" dirty="0">
                  <a:solidFill>
                    <a:schemeClr val="tx1"/>
                  </a:solidFill>
                  <a:latin typeface="Cambria Math" panose="02040503050406030204" pitchFamily="18" charset="0"/>
                </a:endParaRPr>
              </a:p>
              <a:p>
                <a:pPr lvl="2"/>
                <a:r>
                  <a:rPr lang="en-US" i="1" dirty="0">
                    <a:latin typeface="Cambria Math" panose="02040503050406030204" pitchFamily="18" charset="0"/>
                  </a:rPr>
                  <a:t>Since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𝑠</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oMath>
                </a14:m>
                <a:endParaRPr lang="en-US" b="0" i="1" dirty="0">
                  <a:solidFill>
                    <a:schemeClr val="tx1"/>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591B6A31-11B8-4EE6-9E92-9C99A27B2595}"/>
                  </a:ext>
                </a:extLst>
              </p:cNvPr>
              <p:cNvSpPr>
                <a:spLocks noGrp="1" noRot="1" noChangeAspect="1" noMove="1" noResize="1" noEditPoints="1" noAdjustHandles="1" noChangeArrowheads="1" noChangeShapeType="1" noTextEdit="1"/>
              </p:cNvSpPr>
              <p:nvPr>
                <p:ph idx="1"/>
              </p:nvPr>
            </p:nvSpPr>
            <p:spPr>
              <a:blipFill>
                <a:blip r:embed="rId3"/>
                <a:stretch>
                  <a:fillRect l="-414" t="-1639"/>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7BC78131-65C3-4316-86DE-0E6D0CB4D9A5}"/>
              </a:ext>
            </a:extLst>
          </p:cNvPr>
          <p:cNvSpPr txBox="1"/>
          <p:nvPr/>
        </p:nvSpPr>
        <p:spPr>
          <a:xfrm>
            <a:off x="1799788" y="8319939"/>
            <a:ext cx="4032727" cy="253916"/>
          </a:xfrm>
          <a:prstGeom prst="rect">
            <a:avLst/>
          </a:prstGeom>
          <a:noFill/>
        </p:spPr>
        <p:txBody>
          <a:bodyPr wrap="square">
            <a:spAutoFit/>
          </a:bodyPr>
          <a:lstStyle/>
          <a:p>
            <a:r>
              <a:rPr lang="en-SE" sz="1050" dirty="0"/>
              <a:t>https://www.cellstrat.com/2020/03/19/rl-with-actor-critic-methods/</a:t>
            </a:r>
          </a:p>
        </p:txBody>
      </p:sp>
      <p:sp>
        <p:nvSpPr>
          <p:cNvPr id="33" name="TextBox 32">
            <a:extLst>
              <a:ext uri="{FF2B5EF4-FFF2-40B4-BE49-F238E27FC236}">
                <a16:creationId xmlns:a16="http://schemas.microsoft.com/office/drawing/2014/main" id="{D6C03643-042C-49F2-8ADE-B7A2E0AAEE14}"/>
              </a:ext>
            </a:extLst>
          </p:cNvPr>
          <p:cNvSpPr txBox="1"/>
          <p:nvPr/>
        </p:nvSpPr>
        <p:spPr>
          <a:xfrm>
            <a:off x="2600908" y="6564313"/>
            <a:ext cx="3942184" cy="253916"/>
          </a:xfrm>
          <a:prstGeom prst="rect">
            <a:avLst/>
          </a:prstGeom>
          <a:noFill/>
        </p:spPr>
        <p:txBody>
          <a:bodyPr wrap="square">
            <a:spAutoFit/>
          </a:bodyPr>
          <a:lstStyle/>
          <a:p>
            <a:r>
              <a:rPr lang="en-SE" sz="1050" dirty="0"/>
              <a:t>https://www.cellstrat.com/2020/03/19/rl-with-actor-critic-methods/</a:t>
            </a:r>
          </a:p>
        </p:txBody>
      </p:sp>
    </p:spTree>
    <p:extLst>
      <p:ext uri="{BB962C8B-B14F-4D97-AF65-F5344CB8AC3E}">
        <p14:creationId xmlns:p14="http://schemas.microsoft.com/office/powerpoint/2010/main" val="122536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1491" t="-3279"/>
                </a:stretch>
              </a:blipFill>
              <a:ln w="9525">
                <a:noFill/>
                <a:miter lim="800000"/>
                <a:headEnd/>
                <a:tailEnd/>
              </a:ln>
            </p:spPr>
            <p:txBody>
              <a:bodyPr/>
              <a:lstStyle/>
              <a:p>
                <a:r>
                  <a:rPr lang="en-SE">
                    <a:noFill/>
                  </a:rPr>
                  <a:t> </a:t>
                </a:r>
              </a:p>
            </p:txBody>
          </p:sp>
        </mc:Fallback>
      </mc:AlternateContent>
      <p:sp>
        <p:nvSpPr>
          <p:cNvPr id="3" name="TextBox 2">
            <a:extLst>
              <a:ext uri="{FF2B5EF4-FFF2-40B4-BE49-F238E27FC236}">
                <a16:creationId xmlns:a16="http://schemas.microsoft.com/office/drawing/2014/main" id="{801A291E-A75C-49CB-870C-953B0B9DA091}"/>
              </a:ext>
            </a:extLst>
          </p:cNvPr>
          <p:cNvSpPr txBox="1"/>
          <p:nvPr/>
        </p:nvSpPr>
        <p:spPr>
          <a:xfrm>
            <a:off x="2483768" y="4534497"/>
            <a:ext cx="2620589" cy="369332"/>
          </a:xfrm>
          <a:prstGeom prst="rect">
            <a:avLst/>
          </a:prstGeom>
          <a:noFill/>
        </p:spPr>
        <p:txBody>
          <a:bodyPr wrap="none" rtlCol="0">
            <a:spAutoFit/>
          </a:bodyPr>
          <a:lstStyle/>
          <a:p>
            <a:r>
              <a:rPr lang="en-US" dirty="0"/>
              <a:t>Is </a:t>
            </a:r>
            <a:r>
              <a:rPr lang="en-US" dirty="0" err="1"/>
              <a:t>G_t</a:t>
            </a:r>
            <a:r>
              <a:rPr lang="en-US" dirty="0"/>
              <a:t>(S) proper notation?</a:t>
            </a:r>
            <a:endParaRPr lang="en-SE" dirty="0"/>
          </a:p>
        </p:txBody>
      </p:sp>
    </p:spTree>
    <p:extLst>
      <p:ext uri="{BB962C8B-B14F-4D97-AF65-F5344CB8AC3E}">
        <p14:creationId xmlns:p14="http://schemas.microsoft.com/office/powerpoint/2010/main" val="40409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550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p>
              <a:p>
                <a:r>
                  <a:rPr lang="en-US" dirty="0" err="1"/>
                  <a:t>Sarsa</a:t>
                </a:r>
                <a:r>
                  <a:rPr lang="en-US" dirty="0"/>
                  <a:t>: Repeat:</a:t>
                </a:r>
              </a:p>
              <a:p>
                <a:r>
                  <a:rPr lang="en-US" dirty="0"/>
                  <a:t>1. </a:t>
                </a:r>
              </a:p>
              <a:p>
                <a:r>
                  <a:rPr lang="en-US" dirty="0"/>
                  <a:t>1. Choose the next greedy action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b="0" i="1" dirty="0"/>
                  <a:t> </a:t>
                </a:r>
                <a:r>
                  <a:rPr lang="en-US" b="0" dirty="0"/>
                  <a:t>in</a:t>
                </a:r>
                <a:r>
                  <a:rPr lang="en-US" b="0" i="1" dirty="0">
                    <a:latin typeface="Cambria Math" panose="02040503050406030204" pitchFamily="18" charset="0"/>
                  </a:rPr>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oMath>
                </a14:m>
                <a:r>
                  <a:rPr lang="en-US" b="0"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m:t>
                            </m:r>
                          </m:e>
                        </m:d>
                      </m:e>
                    </m:func>
                    <m:r>
                      <a:rPr lang="en-US" b="0" i="1" smtClean="0">
                        <a:latin typeface="Cambria Math" panose="02040503050406030204" pitchFamily="18" charset="0"/>
                      </a:rPr>
                      <m:t> </m:t>
                    </m:r>
                  </m:oMath>
                </a14:m>
                <a:endParaRPr lang="en-US" b="0" i="1" dirty="0">
                  <a:latin typeface="Cambria Math" panose="02040503050406030204" pitchFamily="18" charset="0"/>
                </a:endParaRPr>
              </a:p>
              <a:p>
                <a:r>
                  <a:rPr lang="en-US" b="0" dirty="0"/>
                  <a:t>2. Update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bootstrapping off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e>
                    </m:d>
                  </m:oMath>
                </a14:m>
                <a:endParaRPr lang="en-US" dirty="0"/>
              </a:p>
              <a:p>
                <a:r>
                  <a:rPr lang="en-US" dirty="0"/>
                  <a:t>3. Actually take action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in</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oMath>
                </a14:m>
                <a:endParaRPr lang="en-US" dirty="0"/>
              </a:p>
              <a:p>
                <a:r>
                  <a:rPr lang="en-US" dirty="0"/>
                  <a:t>QL: Repeat:</a:t>
                </a:r>
              </a:p>
              <a:p>
                <a:r>
                  <a:rPr lang="en-US" dirty="0"/>
                  <a:t>1. Choose and actually take the current greedy action </a:t>
                </a:r>
                <a14:m>
                  <m:oMath xmlns:m="http://schemas.openxmlformats.org/officeDocument/2006/math">
                    <m:r>
                      <a:rPr lang="en-US" b="0" i="1" smtClean="0">
                        <a:latin typeface="Cambria Math" panose="02040503050406030204" pitchFamily="18" charset="0"/>
                      </a:rPr>
                      <m:t>𝐴</m:t>
                    </m:r>
                  </m:oMath>
                </a14:m>
                <a:r>
                  <a:rPr lang="en-US" b="0" i="1" dirty="0">
                    <a:latin typeface="Cambria Math" panose="02040503050406030204" pitchFamily="18" charset="0"/>
                  </a:rPr>
                  <a:t> </a:t>
                </a:r>
                <a:r>
                  <a:rPr lang="en-US" dirty="0"/>
                  <a:t>in</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m:rPr>
                                <m:sty m:val="p"/>
                              </m:rPr>
                              <a:rPr lang="en-US">
                                <a:latin typeface="Cambria Math" panose="02040503050406030204" pitchFamily="18" charset="0"/>
                              </a:rPr>
                              <m:t>a</m:t>
                            </m:r>
                          </m:sub>
                        </m:sSub>
                      </m:fName>
                      <m:e>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b="0" i="1" dirty="0">
                  <a:latin typeface="Cambria Math" panose="02040503050406030204" pitchFamily="18" charset="0"/>
                </a:endParaRPr>
              </a:p>
              <a:p>
                <a:r>
                  <a:rPr lang="en-US" dirty="0"/>
                  <a:t>2. Update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bootstrapping off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1" smtClean="0">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err="1"/>
                  <a:t>Sarsa</a:t>
                </a:r>
                <a:r>
                  <a:rPr lang="en-US" dirty="0"/>
                  <a:t> looks ahead one step, and chooses the next greedy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used to bootstrap the current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 QL does not need this lookahead step of choosing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oMath>
                </a14:m>
                <a:r>
                  <a:rPr lang="en-US" dirty="0"/>
                  <a:t>, since it looks at all possible actions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oMath>
                </a14:m>
                <a:r>
                  <a:rPr lang="en-US" dirty="0"/>
                  <a:t> and bootstraps off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r>
                      <a:rPr lang="en-US" i="1">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t>But that’s superficial difference. They still look the same to me: take a greedy action, update Q, repeat.</a:t>
                </a: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414" t="-1639" r="-5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7EA6E0CD-6117-45B0-AF33-C22FF799E4F4}"/>
              </a:ext>
            </a:extLst>
          </p:cNvPr>
          <p:cNvPicPr>
            <a:picLocks noChangeAspect="1"/>
          </p:cNvPicPr>
          <p:nvPr/>
        </p:nvPicPr>
        <p:blipFill>
          <a:blip r:embed="rId4"/>
          <a:stretch>
            <a:fillRect/>
          </a:stretch>
        </p:blipFill>
        <p:spPr>
          <a:xfrm>
            <a:off x="198119" y="-124691"/>
            <a:ext cx="4913633" cy="2172496"/>
          </a:xfrm>
          <a:prstGeom prst="rect">
            <a:avLst/>
          </a:prstGeom>
        </p:spPr>
      </p:pic>
      <p:pic>
        <p:nvPicPr>
          <p:cNvPr id="6" name="Picture 5">
            <a:extLst>
              <a:ext uri="{FF2B5EF4-FFF2-40B4-BE49-F238E27FC236}">
                <a16:creationId xmlns:a16="http://schemas.microsoft.com/office/drawing/2014/main" id="{0A79FA98-908A-4C39-B668-D6ED6B07E520}"/>
              </a:ext>
            </a:extLst>
          </p:cNvPr>
          <p:cNvPicPr>
            <a:picLocks noChangeAspect="1"/>
          </p:cNvPicPr>
          <p:nvPr/>
        </p:nvPicPr>
        <p:blipFill>
          <a:blip r:embed="rId5"/>
          <a:stretch>
            <a:fillRect/>
          </a:stretch>
        </p:blipFill>
        <p:spPr>
          <a:xfrm>
            <a:off x="4648200" y="274638"/>
            <a:ext cx="4572000" cy="1873685"/>
          </a:xfrm>
          <a:prstGeom prst="rect">
            <a:avLst/>
          </a:prstGeom>
        </p:spPr>
      </p:pic>
    </p:spTree>
    <p:extLst>
      <p:ext uri="{BB962C8B-B14F-4D97-AF65-F5344CB8AC3E}">
        <p14:creationId xmlns:p14="http://schemas.microsoft.com/office/powerpoint/2010/main" val="753424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𝔼</m:t>
                        </m:r>
                      </m:e>
                      <m:sub>
                        <m:r>
                          <a:rPr lang="en-US" b="0" i="1" smtClean="0">
                            <a:solidFill>
                              <a:schemeClr val="tx1"/>
                            </a:solidFill>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091" t="-4182" b="-6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14</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238-6854-4DB5-9CD2-855FB97E4060}"/>
              </a:ext>
            </a:extLst>
          </p:cNvPr>
          <p:cNvSpPr>
            <a:spLocks noGrp="1"/>
          </p:cNvSpPr>
          <p:nvPr>
            <p:ph type="title"/>
          </p:nvPr>
        </p:nvSpPr>
        <p:spPr/>
        <p:txBody>
          <a:bodyPr/>
          <a:lstStyle/>
          <a:p>
            <a:r>
              <a:rPr lang="en-US" dirty="0"/>
              <a:t>Quiz: Dijkstra’s, A*, Hybrid A*</a:t>
            </a:r>
            <a:endParaRPr lang="en-SE" dirty="0"/>
          </a:p>
        </p:txBody>
      </p:sp>
      <p:sp>
        <p:nvSpPr>
          <p:cNvPr id="3" name="Content Placeholder 2">
            <a:extLst>
              <a:ext uri="{FF2B5EF4-FFF2-40B4-BE49-F238E27FC236}">
                <a16:creationId xmlns:a16="http://schemas.microsoft.com/office/drawing/2014/main" id="{2E4C4E2A-7338-4A1A-8C64-7E12C8E57E4C}"/>
              </a:ext>
            </a:extLst>
          </p:cNvPr>
          <p:cNvSpPr>
            <a:spLocks noGrp="1"/>
          </p:cNvSpPr>
          <p:nvPr>
            <p:ph idx="1"/>
          </p:nvPr>
        </p:nvSpPr>
        <p:spPr/>
        <p:txBody>
          <a:bodyPr>
            <a:normAutofit fontScale="92500" lnSpcReduction="20000"/>
          </a:bodyPr>
          <a:lstStyle/>
          <a:p>
            <a:r>
              <a:rPr lang="en-US" dirty="0"/>
              <a:t>Which of the following statements are true for Dijkstra’s algo, A*, Hybrid A*, respectively?</a:t>
            </a:r>
          </a:p>
          <a:p>
            <a:pPr lvl="1"/>
            <a:r>
              <a:rPr lang="en-US" dirty="0"/>
              <a:t>A. It is a continuous method.</a:t>
            </a:r>
          </a:p>
          <a:p>
            <a:pPr lvl="1"/>
            <a:r>
              <a:rPr lang="en-US" dirty="0"/>
              <a:t>B. It uses a heuristic function to guide node expansion.</a:t>
            </a:r>
          </a:p>
          <a:p>
            <a:pPr lvl="1"/>
            <a:r>
              <a:rPr lang="en-US" dirty="0"/>
              <a:t>C. It always finds a path if one exists.</a:t>
            </a:r>
          </a:p>
          <a:p>
            <a:pPr lvl="1"/>
            <a:r>
              <a:rPr lang="en-US" dirty="0"/>
              <a:t>D. The path it finds are guaranteed to be drivable.</a:t>
            </a:r>
          </a:p>
          <a:p>
            <a:pPr lvl="1"/>
            <a:r>
              <a:rPr lang="en-US" dirty="0"/>
              <a:t>E. The path it finds are guaranteed to be optimal (shortest).</a:t>
            </a:r>
          </a:p>
          <a:p>
            <a:r>
              <a:rPr lang="en-US" dirty="0"/>
              <a:t>ANS:</a:t>
            </a:r>
          </a:p>
          <a:p>
            <a:pPr lvl="1"/>
            <a:r>
              <a:rPr lang="en-US" dirty="0"/>
              <a:t>Dijkstra’s algo: C, E</a:t>
            </a:r>
          </a:p>
          <a:p>
            <a:pPr lvl="1"/>
            <a:r>
              <a:rPr lang="en-US" dirty="0"/>
              <a:t>A*: B, C, E</a:t>
            </a:r>
          </a:p>
          <a:p>
            <a:pPr lvl="1"/>
            <a:r>
              <a:rPr lang="en-US" dirty="0"/>
              <a:t>Hybrid A*: A, B, D</a:t>
            </a:r>
            <a:endParaRPr lang="en-SE" dirty="0"/>
          </a:p>
          <a:p>
            <a:pPr lvl="1"/>
            <a:endParaRPr lang="en-SE" dirty="0"/>
          </a:p>
        </p:txBody>
      </p:sp>
      <p:sp>
        <p:nvSpPr>
          <p:cNvPr id="4" name="Slide Number Placeholder 3">
            <a:extLst>
              <a:ext uri="{FF2B5EF4-FFF2-40B4-BE49-F238E27FC236}">
                <a16:creationId xmlns:a16="http://schemas.microsoft.com/office/drawing/2014/main" id="{B56542D2-56C8-46C2-9BA1-AB913C3DF6DC}"/>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18178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5266-4590-468C-9077-C7F2C285665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F4EADC7-FB9B-4918-A71C-F7C48B44CC1F}"/>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3264125-6DB7-4B73-9EEE-6D51B2AFF992}"/>
              </a:ext>
            </a:extLst>
          </p:cNvPr>
          <p:cNvPicPr>
            <a:picLocks noChangeAspect="1"/>
          </p:cNvPicPr>
          <p:nvPr/>
        </p:nvPicPr>
        <p:blipFill>
          <a:blip r:embed="rId2"/>
          <a:stretch>
            <a:fillRect/>
          </a:stretch>
        </p:blipFill>
        <p:spPr>
          <a:xfrm>
            <a:off x="1809364" y="2060848"/>
            <a:ext cx="5525271" cy="4191585"/>
          </a:xfrm>
          <a:prstGeom prst="rect">
            <a:avLst/>
          </a:prstGeom>
        </p:spPr>
      </p:pic>
    </p:spTree>
    <p:extLst>
      <p:ext uri="{BB962C8B-B14F-4D97-AF65-F5344CB8AC3E}">
        <p14:creationId xmlns:p14="http://schemas.microsoft.com/office/powerpoint/2010/main" val="241295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25FE-676A-433D-AA67-733FF45EAC01}"/>
              </a:ext>
            </a:extLst>
          </p:cNvPr>
          <p:cNvSpPr>
            <a:spLocks noGrp="1"/>
          </p:cNvSpPr>
          <p:nvPr>
            <p:ph type="title"/>
          </p:nvPr>
        </p:nvSpPr>
        <p:spPr/>
        <p:txBody>
          <a:bodyPr/>
          <a:lstStyle/>
          <a:p>
            <a:r>
              <a:rPr lang="en-US" dirty="0"/>
              <a:t>Lab2</a:t>
            </a:r>
            <a:endParaRPr lang="en-SE" dirty="0"/>
          </a:p>
        </p:txBody>
      </p:sp>
      <p:sp>
        <p:nvSpPr>
          <p:cNvPr id="3" name="Content Placeholder 2">
            <a:extLst>
              <a:ext uri="{FF2B5EF4-FFF2-40B4-BE49-F238E27FC236}">
                <a16:creationId xmlns:a16="http://schemas.microsoft.com/office/drawing/2014/main" id="{03D2D1B3-896C-4AAA-861C-F5F66575A603}"/>
              </a:ext>
            </a:extLst>
          </p:cNvPr>
          <p:cNvSpPr>
            <a:spLocks noGrp="1"/>
          </p:cNvSpPr>
          <p:nvPr>
            <p:ph idx="1"/>
          </p:nvPr>
        </p:nvSpPr>
        <p:spPr/>
        <p:txBody>
          <a:bodyPr>
            <a:normAutofit fontScale="85000" lnSpcReduction="10000"/>
          </a:bodyPr>
          <a:lstStyle/>
          <a:p>
            <a:r>
              <a:rPr lang="en-US" dirty="0"/>
              <a:t>Lab2: The </a:t>
            </a:r>
            <a:r>
              <a:rPr lang="en-US" dirty="0" err="1"/>
              <a:t>cte</a:t>
            </a:r>
            <a:r>
              <a:rPr lang="en-US" dirty="0"/>
              <a:t>() function should be changed to make it a round track shape. It is normal to have persistent large tracking errors at high speeds.</a:t>
            </a:r>
          </a:p>
          <a:p>
            <a:r>
              <a:rPr lang="en-US" dirty="0"/>
              <a:t>You did not change the track shape by modifying the </a:t>
            </a:r>
            <a:r>
              <a:rPr lang="en-US" dirty="0" err="1"/>
              <a:t>cte</a:t>
            </a:r>
            <a:r>
              <a:rPr lang="en-US" dirty="0"/>
              <a:t>() function.</a:t>
            </a:r>
          </a:p>
          <a:p>
            <a:r>
              <a:rPr lang="en-US" dirty="0"/>
              <a:t>Emphasize that the track shape must be a perfect circle.</a:t>
            </a:r>
          </a:p>
          <a:p>
            <a:r>
              <a:rPr lang="en-US" dirty="0"/>
              <a:t>It is an interesting idea to twiddle dt, but dt is supposed to stay constant during controller tuning, and frequent updates to dt during execution may not be a good idea.</a:t>
            </a:r>
          </a:p>
          <a:p>
            <a:r>
              <a:rPr lang="en-US" dirty="0"/>
              <a:t>Good report: Ellen Lindgren, </a:t>
            </a:r>
            <a:r>
              <a:rPr lang="en-US" b="0" i="0" dirty="0">
                <a:solidFill>
                  <a:srgbClr val="2D3B45"/>
                </a:solidFill>
                <a:effectLst/>
                <a:latin typeface="Lato Extended"/>
              </a:rPr>
              <a:t>Maurice Gerardus, Leila </a:t>
            </a:r>
            <a:r>
              <a:rPr lang="en-US" b="0" i="0" dirty="0" err="1">
                <a:solidFill>
                  <a:srgbClr val="2D3B45"/>
                </a:solidFill>
                <a:effectLst/>
                <a:latin typeface="Lato Extended"/>
              </a:rPr>
              <a:t>Methnani</a:t>
            </a:r>
            <a:r>
              <a:rPr lang="en-US" b="0" i="0" dirty="0">
                <a:solidFill>
                  <a:srgbClr val="2D3B45"/>
                </a:solidFill>
                <a:effectLst/>
                <a:latin typeface="Lato Extended"/>
              </a:rPr>
              <a:t>, </a:t>
            </a:r>
          </a:p>
          <a:p>
            <a:endParaRPr lang="en-SE" dirty="0"/>
          </a:p>
        </p:txBody>
      </p:sp>
    </p:spTree>
    <p:extLst>
      <p:ext uri="{BB962C8B-B14F-4D97-AF65-F5344CB8AC3E}">
        <p14:creationId xmlns:p14="http://schemas.microsoft.com/office/powerpoint/2010/main" val="179373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FFCE-EA5D-460A-B0B4-490A79858967}"/>
              </a:ext>
            </a:extLst>
          </p:cNvPr>
          <p:cNvSpPr>
            <a:spLocks noGrp="1"/>
          </p:cNvSpPr>
          <p:nvPr>
            <p:ph type="title"/>
          </p:nvPr>
        </p:nvSpPr>
        <p:spPr/>
        <p:txBody>
          <a:bodyPr/>
          <a:lstStyle/>
          <a:p>
            <a:r>
              <a:rPr lang="en-US"/>
              <a:t>Lab 3 Comments</a:t>
            </a:r>
            <a:endParaRPr lang="en-SE" dirty="0"/>
          </a:p>
        </p:txBody>
      </p:sp>
      <p:sp>
        <p:nvSpPr>
          <p:cNvPr id="3" name="Content Placeholder 2">
            <a:extLst>
              <a:ext uri="{FF2B5EF4-FFF2-40B4-BE49-F238E27FC236}">
                <a16:creationId xmlns:a16="http://schemas.microsoft.com/office/drawing/2014/main" id="{302D1FF9-734C-446C-B44A-E44F93025CEC}"/>
              </a:ext>
            </a:extLst>
          </p:cNvPr>
          <p:cNvSpPr>
            <a:spLocks noGrp="1"/>
          </p:cNvSpPr>
          <p:nvPr>
            <p:ph idx="1"/>
          </p:nvPr>
        </p:nvSpPr>
        <p:spPr/>
        <p:txBody>
          <a:bodyPr>
            <a:normAutofit fontScale="70000" lnSpcReduction="20000"/>
          </a:bodyPr>
          <a:lstStyle/>
          <a:p>
            <a:r>
              <a:rPr lang="en-US" dirty="0"/>
              <a:t>It depends on the complexity of your configuration, and that is why I said "do not make your environment more complex than necessary". I guess you just need to do trial and error, and try to make it work with the minimum number of vehicles possible. If you have too many vehicles, then training time may be too long. But if you have too few vehicles, then you are less likely to get into collisions.</a:t>
            </a:r>
          </a:p>
          <a:p>
            <a:r>
              <a:rPr lang="en-US" dirty="0">
                <a:hlinkClick r:id="rId2"/>
              </a:rPr>
              <a:t>https://www.canvas.umu.se/courses/2115/discussion_topics/39147</a:t>
            </a:r>
            <a:endParaRPr lang="en-US" dirty="0"/>
          </a:p>
          <a:p>
            <a:pPr algn="l"/>
            <a:r>
              <a:rPr lang="en-US" b="0" i="0" dirty="0">
                <a:solidFill>
                  <a:srgbClr val="2D3B45"/>
                </a:solidFill>
                <a:effectLst/>
                <a:latin typeface="Lato Extended"/>
              </a:rPr>
              <a:t>***including two configs that differ only in the </a:t>
            </a:r>
            <a:r>
              <a:rPr lang="en-US" b="0" i="0" dirty="0" err="1">
                <a:solidFill>
                  <a:srgbClr val="2D3B45"/>
                </a:solidFill>
                <a:effectLst/>
                <a:latin typeface="Lato Extended"/>
              </a:rPr>
              <a:t>lane_change_reward</a:t>
            </a:r>
            <a:r>
              <a:rPr lang="en-US" b="0" i="0" dirty="0">
                <a:solidFill>
                  <a:srgbClr val="2D3B45"/>
                </a:solidFill>
                <a:effectLst/>
                <a:latin typeface="Lato Extended"/>
              </a:rPr>
              <a:t>, one with no or rare collisions, one with frequent collisions.*** So if you get the two configs, you only need  to show the 2 configs. You may need to try more configs, but we just want to see these two.</a:t>
            </a:r>
          </a:p>
          <a:p>
            <a:pPr algn="l"/>
            <a:r>
              <a:rPr lang="en-US" b="0" i="0" dirty="0">
                <a:solidFill>
                  <a:srgbClr val="2D3B45"/>
                </a:solidFill>
                <a:effectLst/>
                <a:latin typeface="Lato Extended"/>
              </a:rPr>
              <a:t>The training time depends on the complexity, i.e., number of vehicles. It does not have to be perfect training, as long as the differences among the 2 configs can be seen in the videos.</a:t>
            </a:r>
          </a:p>
          <a:p>
            <a:pPr algn="l"/>
            <a:r>
              <a:rPr lang="en-US" b="0" i="0" dirty="0">
                <a:solidFill>
                  <a:srgbClr val="2D3B45"/>
                </a:solidFill>
                <a:effectLst/>
                <a:latin typeface="Lato Extended"/>
              </a:rPr>
              <a:t> </a:t>
            </a:r>
          </a:p>
          <a:p>
            <a:endParaRPr lang="en-US" dirty="0"/>
          </a:p>
        </p:txBody>
      </p:sp>
    </p:spTree>
    <p:extLst>
      <p:ext uri="{BB962C8B-B14F-4D97-AF65-F5344CB8AC3E}">
        <p14:creationId xmlns:p14="http://schemas.microsoft.com/office/powerpoint/2010/main" val="323460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226337" y="274638"/>
                <a:ext cx="8727540" cy="868362"/>
              </a:xfrm>
            </p:spPr>
            <p:txBody>
              <a:bodyPr/>
              <a:lstStyle/>
              <a:p>
                <a:r>
                  <a:rPr lang="en-US" sz="3200" dirty="0" err="1"/>
                  <a:t>Sarsa</a:t>
                </a:r>
                <a:r>
                  <a:rPr lang="en-US" sz="3200" dirty="0"/>
                  <a:t>, , Episodes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i="1">
                        <a:latin typeface="Cambria Math" panose="02040503050406030204" pitchFamily="18" charset="0"/>
                      </a:rPr>
                      <m:t>𝐵</m:t>
                    </m:r>
                    <m:r>
                      <a:rPr lang="en-US" sz="3200" i="1">
                        <a:latin typeface="Cambria Math" panose="02040503050406030204" pitchFamily="18" charset="0"/>
                      </a:rPr>
                      <m:t>,</m:t>
                    </m:r>
                    <m:r>
                      <a:rPr lang="en-US" sz="3200" b="0" i="1" smtClean="0">
                        <a:latin typeface="Cambria Math" panose="02040503050406030204" pitchFamily="18" charset="0"/>
                      </a:rPr>
                      <m:t>𝑎</m:t>
                    </m:r>
                    <m:r>
                      <a:rPr lang="en-US" sz="3200" i="1">
                        <a:latin typeface="Cambria Math" panose="02040503050406030204" pitchFamily="18" charset="0"/>
                      </a:rPr>
                      <m:t>2,</m:t>
                    </m:r>
                    <m:r>
                      <a:rPr lang="en-US" sz="3200" b="0" i="1" smtClean="0">
                        <a:latin typeface="Cambria Math" panose="02040503050406030204" pitchFamily="18" charset="0"/>
                      </a:rPr>
                      <m:t> </m:t>
                    </m:r>
                    <m:r>
                      <a:rPr lang="en-US" sz="3200" i="1">
                        <a:latin typeface="Cambria Math" panose="02040503050406030204" pitchFamily="18" charset="0"/>
                      </a:rPr>
                      <m:t>0,</m:t>
                    </m:r>
                    <m:r>
                      <a:rPr lang="en-US" sz="3200" b="0" i="1" smtClean="0">
                        <a:latin typeface="Cambria Math" panose="02040503050406030204" pitchFamily="18" charset="0"/>
                      </a:rPr>
                      <m:t> </m:t>
                    </m:r>
                    <m:r>
                      <a:rPr lang="en-US" sz="3200" i="1">
                        <a:latin typeface="Cambria Math" panose="02040503050406030204" pitchFamily="18" charset="0"/>
                      </a:rPr>
                      <m:t>𝐷</m:t>
                    </m:r>
                    <m:r>
                      <a:rPr lang="en-US" sz="3200" i="1">
                        <a:latin typeface="Cambria Math" panose="02040503050406030204" pitchFamily="18" charset="0"/>
                      </a:rPr>
                      <m:t>,</m:t>
                    </m:r>
                    <m:r>
                      <a:rPr lang="en-US" sz="3200" b="0" i="1" smtClean="0">
                        <a:latin typeface="Cambria Math" panose="02040503050406030204" pitchFamily="18" charset="0"/>
                      </a:rPr>
                      <m:t>𝑎</m:t>
                    </m:r>
                    <m:r>
                      <a:rPr lang="en-US" sz="3200" i="1">
                        <a:latin typeface="Cambria Math" panose="02040503050406030204" pitchFamily="18" charset="0"/>
                      </a:rPr>
                      <m:t>1,−100</m:t>
                    </m:r>
                    <m:r>
                      <a:rPr lang="en-US" sz="3200" b="0" i="1" smtClean="0">
                        <a:latin typeface="Cambria Math" panose="02040503050406030204" pitchFamily="18" charset="0"/>
                      </a:rPr>
                      <m:t>, </m:t>
                    </m:r>
                    <m:r>
                      <a:rPr lang="en-US" sz="3200" b="0" i="1" smtClean="0">
                        <a:latin typeface="Cambria Math" panose="02040503050406030204" pitchFamily="18" charset="0"/>
                      </a:rPr>
                      <m:t>𝑇</m:t>
                    </m:r>
                    <m:r>
                      <a:rPr lang="en-US" sz="3200" i="1">
                        <a:latin typeface="Cambria Math" panose="02040503050406030204" pitchFamily="18" charset="0"/>
                      </a:rPr>
                      <m:t>)</m:t>
                    </m:r>
                  </m:oMath>
                </a14:m>
                <a:endParaRPr lang="en-SE" sz="32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226337" y="274638"/>
                <a:ext cx="8727540" cy="868362"/>
              </a:xfrm>
              <a:blipFill>
                <a:blip r:embed="rId3"/>
                <a:stretch>
                  <a:fillRect b="-699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0000" lnSpcReduction="20000"/>
              </a:bodyPr>
              <a:lstStyle/>
              <a:p>
                <a:r>
                  <a:rPr lang="en-US" dirty="0"/>
                  <a:t>Sarsa update equation: </a:t>
                </a:r>
                <a14:m>
                  <m:oMath xmlns:m="http://schemas.openxmlformats.org/officeDocument/2006/math">
                    <m:r>
                      <a:rPr lang="en-US" b="0"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dirty="0"/>
              </a:p>
              <a:p>
                <a:r>
                  <a:rPr lang="en-US" dirty="0">
                    <a:solidFill>
                      <a:schemeClr val="tx1"/>
                    </a:solidFill>
                  </a:rPr>
                  <a:t>All Q values are initialized to 0.</a:t>
                </a:r>
              </a:p>
              <a:p>
                <a:r>
                  <a:rPr lang="en-US" dirty="0">
                    <a:solidFill>
                      <a:schemeClr val="tx1"/>
                    </a:solidFill>
                  </a:rPr>
                  <a:t>Suppose 1</a:t>
                </a:r>
                <a:r>
                  <a:rPr lang="en-US" baseline="30000" dirty="0">
                    <a:solidFill>
                      <a:schemeClr val="tx1"/>
                    </a:solidFill>
                  </a:rPr>
                  <a:t>st</a:t>
                </a:r>
                <a:r>
                  <a:rPr lang="en-US" dirty="0">
                    <a:solidFill>
                      <a:schemeClr val="tx1"/>
                    </a:solidFill>
                  </a:rPr>
                  <a:t>  episode EP1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r>
                      <a:rPr lang="en-US" b="0" i="1" smtClean="0">
                        <a:latin typeface="Cambria Math" panose="02040503050406030204" pitchFamily="18" charset="0"/>
                      </a:rPr>
                      <m:t> </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1,−100)</m:t>
                    </m:r>
                  </m:oMath>
                </a14:m>
                <a:r>
                  <a:rPr lang="en-US" dirty="0">
                    <a:solidFill>
                      <a:schemeClr val="tx1"/>
                    </a:solidFill>
                  </a:rPr>
                  <a:t>. After 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−100</m:t>
                    </m:r>
                  </m:oMath>
                </a14:m>
                <a:endParaRPr lang="en-US" dirty="0">
                  <a:solidFill>
                    <a:schemeClr val="tx1"/>
                  </a:solidFill>
                </a:endParaRPr>
              </a:p>
              <a:p>
                <a:r>
                  <a:rPr lang="en-US" dirty="0">
                    <a:solidFill>
                      <a:schemeClr val="tx1"/>
                    </a:solidFill>
                  </a:rPr>
                  <a:t>Suppose 2</a:t>
                </a:r>
                <a:r>
                  <a:rPr lang="en-US" baseline="30000" dirty="0">
                    <a:solidFill>
                      <a:schemeClr val="tx1"/>
                    </a:solidFill>
                  </a:rPr>
                  <a:t>nd</a:t>
                </a:r>
                <a:r>
                  <a:rPr lang="en-US" dirty="0">
                    <a:solidFill>
                      <a:schemeClr val="tx1"/>
                    </a:solidFill>
                  </a:rPr>
                  <a:t> episode EP2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r>
                      <a:rPr lang="en-US" b="0" i="1" smtClean="0">
                        <a:latin typeface="Cambria Math" panose="02040503050406030204" pitchFamily="18" charset="0"/>
                      </a:rPr>
                      <m:t> 1, </m:t>
                    </m:r>
                    <m:r>
                      <a:rPr lang="en-US" b="0" i="1" smtClean="0">
                        <a:latin typeface="Cambria Math" panose="02040503050406030204" pitchFamily="18" charset="0"/>
                      </a:rPr>
                      <m:t>𝑇</m:t>
                    </m:r>
                    <m:r>
                      <a:rPr lang="en-US" i="1">
                        <a:latin typeface="Cambria Math" panose="02040503050406030204" pitchFamily="18" charset="0"/>
                      </a:rPr>
                      <m:t>)</m:t>
                    </m:r>
                  </m:oMath>
                </a14:m>
                <a:r>
                  <a:rPr lang="en-US" dirty="0">
                    <a:solidFill>
                      <a:schemeClr val="tx1"/>
                    </a:solidFill>
                  </a:rPr>
                  <a:t>. After 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solidFill>
                              <a:schemeClr val="tx1"/>
                            </a:solidFill>
                            <a:latin typeface="Cambria Math" panose="02040503050406030204" pitchFamily="18" charset="0"/>
                          </a:rPr>
                          <m:t>+0</m:t>
                        </m:r>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+0</m:t>
                        </m:r>
                        <m:r>
                          <a:rPr lang="en-US" b="0" i="1" smtClean="0">
                            <a:latin typeface="Cambria Math" panose="02040503050406030204" pitchFamily="18" charset="0"/>
                          </a:rPr>
                          <m:t>−0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r>
                  <a:rPr lang="en-US" dirty="0"/>
                  <a:t>In 3</a:t>
                </a:r>
                <a:r>
                  <a:rPr lang="en-US" baseline="30000" dirty="0"/>
                  <a:t>rd</a:t>
                </a:r>
                <a:r>
                  <a:rPr lang="en-US" dirty="0"/>
                  <a:t> episode, greedy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m:rPr>
                                <m:sty m:val="p"/>
                              </m:rPr>
                              <a:rPr lang="en-US">
                                <a:latin typeface="Cambria Math" panose="02040503050406030204" pitchFamily="18" charset="0"/>
                              </a:rPr>
                              <m:t>a</m:t>
                            </m:r>
                          </m:sub>
                        </m:sSub>
                      </m:fName>
                      <m:e>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solidFill>
                              <a:srgbClr val="C00000"/>
                            </a:solidFill>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2</m:t>
                    </m:r>
                  </m:oMath>
                </a14:m>
                <a:endParaRPr lang="en-US" dirty="0"/>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+0</m:t>
                        </m:r>
                        <m:r>
                          <a:rPr lang="en-US" b="0" i="1" smtClean="0">
                            <a:latin typeface="Cambria Math" panose="02040503050406030204" pitchFamily="18" charset="0"/>
                          </a:rPr>
                          <m:t>−0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4"/>
                <a:stretch>
                  <a:fillRect t="-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19</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3180871" y="4632960"/>
              <a:ext cx="5875695" cy="2225040"/>
            </p:xfrm>
            <a:graphic>
              <a:graphicData uri="http://schemas.openxmlformats.org/drawingml/2006/table">
                <a:tbl>
                  <a:tblPr firstRow="1" bandRow="1">
                    <a:tableStyleId>{5C22544A-7EE6-4342-B048-85BDC9FD1C3A}</a:tableStyleId>
                  </a:tblPr>
                  <a:tblGrid>
                    <a:gridCol w="839385">
                      <a:extLst>
                        <a:ext uri="{9D8B030D-6E8A-4147-A177-3AD203B41FA5}">
                          <a16:colId xmlns:a16="http://schemas.microsoft.com/office/drawing/2014/main" val="737800809"/>
                        </a:ext>
                      </a:extLst>
                    </a:gridCol>
                    <a:gridCol w="839385">
                      <a:extLst>
                        <a:ext uri="{9D8B030D-6E8A-4147-A177-3AD203B41FA5}">
                          <a16:colId xmlns:a16="http://schemas.microsoft.com/office/drawing/2014/main" val="253111052"/>
                        </a:ext>
                      </a:extLst>
                    </a:gridCol>
                    <a:gridCol w="839385">
                      <a:extLst>
                        <a:ext uri="{9D8B030D-6E8A-4147-A177-3AD203B41FA5}">
                          <a16:colId xmlns:a16="http://schemas.microsoft.com/office/drawing/2014/main" val="2707824466"/>
                        </a:ext>
                      </a:extLst>
                    </a:gridCol>
                    <a:gridCol w="839385">
                      <a:extLst>
                        <a:ext uri="{9D8B030D-6E8A-4147-A177-3AD203B41FA5}">
                          <a16:colId xmlns:a16="http://schemas.microsoft.com/office/drawing/2014/main" val="1950743582"/>
                        </a:ext>
                      </a:extLst>
                    </a:gridCol>
                    <a:gridCol w="839385">
                      <a:extLst>
                        <a:ext uri="{9D8B030D-6E8A-4147-A177-3AD203B41FA5}">
                          <a16:colId xmlns:a16="http://schemas.microsoft.com/office/drawing/2014/main" val="4269554689"/>
                        </a:ext>
                      </a:extLst>
                    </a:gridCol>
                    <a:gridCol w="839385">
                      <a:extLst>
                        <a:ext uri="{9D8B030D-6E8A-4147-A177-3AD203B41FA5}">
                          <a16:colId xmlns:a16="http://schemas.microsoft.com/office/drawing/2014/main" val="496056467"/>
                        </a:ext>
                      </a:extLst>
                    </a:gridCol>
                    <a:gridCol w="839385">
                      <a:extLst>
                        <a:ext uri="{9D8B030D-6E8A-4147-A177-3AD203B41FA5}">
                          <a16:colId xmlns:a16="http://schemas.microsoft.com/office/drawing/2014/main" val="764317652"/>
                        </a:ext>
                      </a:extLst>
                    </a:gridCol>
                  </a:tblGrid>
                  <a:tr h="370840">
                    <a:tc>
                      <a:txBody>
                        <a:bodyPr/>
                        <a:lstStyle/>
                        <a:p>
                          <a:endParaRPr lang="en-SE"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𝐵</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𝐵</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𝐶</m:t>
                                    </m:r>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𝐶</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𝐷</m:t>
                                    </m:r>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𝐷</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3180871" y="4632960"/>
              <a:ext cx="5875695" cy="2225040"/>
            </p:xfrm>
            <a:graphic>
              <a:graphicData uri="http://schemas.openxmlformats.org/drawingml/2006/table">
                <a:tbl>
                  <a:tblPr firstRow="1" bandRow="1">
                    <a:tableStyleId>{5C22544A-7EE6-4342-B048-85BDC9FD1C3A}</a:tableStyleId>
                  </a:tblPr>
                  <a:tblGrid>
                    <a:gridCol w="839385">
                      <a:extLst>
                        <a:ext uri="{9D8B030D-6E8A-4147-A177-3AD203B41FA5}">
                          <a16:colId xmlns:a16="http://schemas.microsoft.com/office/drawing/2014/main" val="737800809"/>
                        </a:ext>
                      </a:extLst>
                    </a:gridCol>
                    <a:gridCol w="839385">
                      <a:extLst>
                        <a:ext uri="{9D8B030D-6E8A-4147-A177-3AD203B41FA5}">
                          <a16:colId xmlns:a16="http://schemas.microsoft.com/office/drawing/2014/main" val="253111052"/>
                        </a:ext>
                      </a:extLst>
                    </a:gridCol>
                    <a:gridCol w="839385">
                      <a:extLst>
                        <a:ext uri="{9D8B030D-6E8A-4147-A177-3AD203B41FA5}">
                          <a16:colId xmlns:a16="http://schemas.microsoft.com/office/drawing/2014/main" val="2707824466"/>
                        </a:ext>
                      </a:extLst>
                    </a:gridCol>
                    <a:gridCol w="839385">
                      <a:extLst>
                        <a:ext uri="{9D8B030D-6E8A-4147-A177-3AD203B41FA5}">
                          <a16:colId xmlns:a16="http://schemas.microsoft.com/office/drawing/2014/main" val="1950743582"/>
                        </a:ext>
                      </a:extLst>
                    </a:gridCol>
                    <a:gridCol w="839385">
                      <a:extLst>
                        <a:ext uri="{9D8B030D-6E8A-4147-A177-3AD203B41FA5}">
                          <a16:colId xmlns:a16="http://schemas.microsoft.com/office/drawing/2014/main" val="4269554689"/>
                        </a:ext>
                      </a:extLst>
                    </a:gridCol>
                    <a:gridCol w="839385">
                      <a:extLst>
                        <a:ext uri="{9D8B030D-6E8A-4147-A177-3AD203B41FA5}">
                          <a16:colId xmlns:a16="http://schemas.microsoft.com/office/drawing/2014/main" val="496056467"/>
                        </a:ext>
                      </a:extLst>
                    </a:gridCol>
                    <a:gridCol w="839385">
                      <a:extLst>
                        <a:ext uri="{9D8B030D-6E8A-4147-A177-3AD203B41FA5}">
                          <a16:colId xmlns:a16="http://schemas.microsoft.com/office/drawing/2014/main" val="764317652"/>
                        </a:ext>
                      </a:extLst>
                    </a:gridCol>
                  </a:tblGrid>
                  <a:tr h="370840">
                    <a:tc>
                      <a:txBody>
                        <a:bodyPr/>
                        <a:lstStyle/>
                        <a:p>
                          <a:endParaRPr lang="en-SE" sz="1600" dirty="0"/>
                        </a:p>
                      </a:txBody>
                      <a:tcPr/>
                    </a:tc>
                    <a:tc>
                      <a:txBody>
                        <a:bodyPr/>
                        <a:lstStyle/>
                        <a:p>
                          <a:endParaRPr lang="en-SE"/>
                        </a:p>
                      </a:txBody>
                      <a:tcPr>
                        <a:blipFill>
                          <a:blip r:embed="rId5"/>
                          <a:stretch>
                            <a:fillRect l="-100725" t="-3279" r="-502174" b="-522951"/>
                          </a:stretch>
                        </a:blipFill>
                      </a:tcPr>
                    </a:tc>
                    <a:tc>
                      <a:txBody>
                        <a:bodyPr/>
                        <a:lstStyle/>
                        <a:p>
                          <a:endParaRPr lang="en-SE"/>
                        </a:p>
                      </a:txBody>
                      <a:tcPr>
                        <a:blipFill>
                          <a:blip r:embed="rId5"/>
                          <a:stretch>
                            <a:fillRect l="-200725" t="-3279" r="-402174" b="-522951"/>
                          </a:stretch>
                        </a:blipFill>
                      </a:tcPr>
                    </a:tc>
                    <a:tc>
                      <a:txBody>
                        <a:bodyPr/>
                        <a:lstStyle/>
                        <a:p>
                          <a:endParaRPr lang="en-SE"/>
                        </a:p>
                      </a:txBody>
                      <a:tcPr>
                        <a:blipFill>
                          <a:blip r:embed="rId5"/>
                          <a:stretch>
                            <a:fillRect l="-302920" t="-3279" r="-305109" b="-522951"/>
                          </a:stretch>
                        </a:blipFill>
                      </a:tcPr>
                    </a:tc>
                    <a:tc>
                      <a:txBody>
                        <a:bodyPr/>
                        <a:lstStyle/>
                        <a:p>
                          <a:endParaRPr lang="en-SE"/>
                        </a:p>
                      </a:txBody>
                      <a:tcPr>
                        <a:blipFill>
                          <a:blip r:embed="rId5"/>
                          <a:stretch>
                            <a:fillRect l="-400000" t="-3279" r="-202899" b="-522951"/>
                          </a:stretch>
                        </a:blipFill>
                      </a:tcPr>
                    </a:tc>
                    <a:tc>
                      <a:txBody>
                        <a:bodyPr/>
                        <a:lstStyle/>
                        <a:p>
                          <a:endParaRPr lang="en-SE"/>
                        </a:p>
                      </a:txBody>
                      <a:tcPr>
                        <a:blipFill>
                          <a:blip r:embed="rId5"/>
                          <a:stretch>
                            <a:fillRect l="-500000" t="-3279" r="-102899" b="-522951"/>
                          </a:stretch>
                        </a:blipFill>
                      </a:tcPr>
                    </a:tc>
                    <a:tc>
                      <a:txBody>
                        <a:bodyPr/>
                        <a:lstStyle/>
                        <a:p>
                          <a:endParaRPr lang="en-SE"/>
                        </a:p>
                      </a:txBody>
                      <a:tcPr>
                        <a:blipFill>
                          <a:blip r:embed="rId5"/>
                          <a:stretch>
                            <a:fillRect l="-600000" t="-3279" r="-2899" b="-522951"/>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0725" t="-103279" r="-502174" b="-422951"/>
                          </a:stretch>
                        </a:blipFill>
                      </a:tcPr>
                    </a:tc>
                    <a:tc>
                      <a:txBody>
                        <a:bodyPr/>
                        <a:lstStyle/>
                        <a:p>
                          <a:endParaRPr lang="en-SE"/>
                        </a:p>
                      </a:txBody>
                      <a:tcPr>
                        <a:blipFill>
                          <a:blip r:embed="rId5"/>
                          <a:stretch>
                            <a:fillRect l="-200725" t="-103279" r="-402174" b="-422951"/>
                          </a:stretch>
                        </a:blipFill>
                      </a:tcPr>
                    </a:tc>
                    <a:tc>
                      <a:txBody>
                        <a:bodyPr/>
                        <a:lstStyle/>
                        <a:p>
                          <a:endParaRPr lang="en-SE"/>
                        </a:p>
                      </a:txBody>
                      <a:tcPr>
                        <a:blipFill>
                          <a:blip r:embed="rId5"/>
                          <a:stretch>
                            <a:fillRect l="-302920" t="-103279" r="-305109" b="-422951"/>
                          </a:stretch>
                        </a:blipFill>
                      </a:tcPr>
                    </a:tc>
                    <a:tc>
                      <a:txBody>
                        <a:bodyPr/>
                        <a:lstStyle/>
                        <a:p>
                          <a:endParaRPr lang="en-SE"/>
                        </a:p>
                      </a:txBody>
                      <a:tcPr>
                        <a:blipFill>
                          <a:blip r:embed="rId5"/>
                          <a:stretch>
                            <a:fillRect l="-400000" t="-103279" r="-202899" b="-422951"/>
                          </a:stretch>
                        </a:blipFill>
                      </a:tcPr>
                    </a:tc>
                    <a:tc>
                      <a:txBody>
                        <a:bodyPr/>
                        <a:lstStyle/>
                        <a:p>
                          <a:endParaRPr lang="en-SE"/>
                        </a:p>
                      </a:txBody>
                      <a:tcPr>
                        <a:blipFill>
                          <a:blip r:embed="rId5"/>
                          <a:stretch>
                            <a:fillRect l="-500000" t="-103279" r="-102899" b="-422951"/>
                          </a:stretch>
                        </a:blipFill>
                      </a:tcPr>
                    </a:tc>
                    <a:tc>
                      <a:txBody>
                        <a:bodyPr/>
                        <a:lstStyle/>
                        <a:p>
                          <a:endParaRPr lang="en-SE"/>
                        </a:p>
                      </a:txBody>
                      <a:tcPr>
                        <a:blipFill>
                          <a:blip r:embed="rId5"/>
                          <a:stretch>
                            <a:fillRect l="-600000" t="-103279" r="-2899" b="-422951"/>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0725" t="-203279" r="-502174" b="-322951"/>
                          </a:stretch>
                        </a:blipFill>
                      </a:tcPr>
                    </a:tc>
                    <a:tc>
                      <a:txBody>
                        <a:bodyPr/>
                        <a:lstStyle/>
                        <a:p>
                          <a:endParaRPr lang="en-SE"/>
                        </a:p>
                      </a:txBody>
                      <a:tcPr>
                        <a:blipFill>
                          <a:blip r:embed="rId5"/>
                          <a:stretch>
                            <a:fillRect l="-200725" t="-203279" r="-402174" b="-322951"/>
                          </a:stretch>
                        </a:blipFill>
                      </a:tcPr>
                    </a:tc>
                    <a:tc>
                      <a:txBody>
                        <a:bodyPr/>
                        <a:lstStyle/>
                        <a:p>
                          <a:endParaRPr lang="en-SE"/>
                        </a:p>
                      </a:txBody>
                      <a:tcPr>
                        <a:blipFill>
                          <a:blip r:embed="rId5"/>
                          <a:stretch>
                            <a:fillRect l="-302920" t="-203279" r="-305109" b="-322951"/>
                          </a:stretch>
                        </a:blipFill>
                      </a:tcPr>
                    </a:tc>
                    <a:tc>
                      <a:txBody>
                        <a:bodyPr/>
                        <a:lstStyle/>
                        <a:p>
                          <a:endParaRPr lang="en-SE"/>
                        </a:p>
                      </a:txBody>
                      <a:tcPr>
                        <a:blipFill>
                          <a:blip r:embed="rId5"/>
                          <a:stretch>
                            <a:fillRect l="-400000" t="-203279" r="-202899" b="-322951"/>
                          </a:stretch>
                        </a:blipFill>
                      </a:tcPr>
                    </a:tc>
                    <a:tc>
                      <a:txBody>
                        <a:bodyPr/>
                        <a:lstStyle/>
                        <a:p>
                          <a:endParaRPr lang="en-SE"/>
                        </a:p>
                      </a:txBody>
                      <a:tcPr>
                        <a:blipFill>
                          <a:blip r:embed="rId5"/>
                          <a:stretch>
                            <a:fillRect l="-500000" t="-203279" r="-102899" b="-322951"/>
                          </a:stretch>
                        </a:blipFill>
                      </a:tcPr>
                    </a:tc>
                    <a:tc>
                      <a:txBody>
                        <a:bodyPr/>
                        <a:lstStyle/>
                        <a:p>
                          <a:endParaRPr lang="en-SE"/>
                        </a:p>
                      </a:txBody>
                      <a:tcPr>
                        <a:blipFill>
                          <a:blip r:embed="rId5"/>
                          <a:stretch>
                            <a:fillRect l="-600000" t="-203279" r="-2899" b="-322951"/>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0725" t="-308333" r="-502174" b="-228333"/>
                          </a:stretch>
                        </a:blipFill>
                      </a:tcPr>
                    </a:tc>
                    <a:tc>
                      <a:txBody>
                        <a:bodyPr/>
                        <a:lstStyle/>
                        <a:p>
                          <a:endParaRPr lang="en-SE"/>
                        </a:p>
                      </a:txBody>
                      <a:tcPr>
                        <a:blipFill>
                          <a:blip r:embed="rId5"/>
                          <a:stretch>
                            <a:fillRect l="-200725" t="-308333" r="-402174" b="-228333"/>
                          </a:stretch>
                        </a:blipFill>
                      </a:tcPr>
                    </a:tc>
                    <a:tc>
                      <a:txBody>
                        <a:bodyPr/>
                        <a:lstStyle/>
                        <a:p>
                          <a:endParaRPr lang="en-SE"/>
                        </a:p>
                      </a:txBody>
                      <a:tcPr>
                        <a:blipFill>
                          <a:blip r:embed="rId5"/>
                          <a:stretch>
                            <a:fillRect l="-302920" t="-308333" r="-305109" b="-228333"/>
                          </a:stretch>
                        </a:blipFill>
                      </a:tcPr>
                    </a:tc>
                    <a:tc>
                      <a:txBody>
                        <a:bodyPr/>
                        <a:lstStyle/>
                        <a:p>
                          <a:endParaRPr lang="en-SE"/>
                        </a:p>
                      </a:txBody>
                      <a:tcPr>
                        <a:blipFill>
                          <a:blip r:embed="rId5"/>
                          <a:stretch>
                            <a:fillRect l="-400000" t="-308333" r="-202899" b="-228333"/>
                          </a:stretch>
                        </a:blipFill>
                      </a:tcPr>
                    </a:tc>
                    <a:tc>
                      <a:txBody>
                        <a:bodyPr/>
                        <a:lstStyle/>
                        <a:p>
                          <a:endParaRPr lang="en-SE"/>
                        </a:p>
                      </a:txBody>
                      <a:tcPr>
                        <a:blipFill>
                          <a:blip r:embed="rId5"/>
                          <a:stretch>
                            <a:fillRect l="-500000" t="-308333" r="-102899" b="-228333"/>
                          </a:stretch>
                        </a:blipFill>
                      </a:tcPr>
                    </a:tc>
                    <a:tc>
                      <a:txBody>
                        <a:bodyPr/>
                        <a:lstStyle/>
                        <a:p>
                          <a:endParaRPr lang="en-SE"/>
                        </a:p>
                      </a:txBody>
                      <a:tcPr>
                        <a:blipFill>
                          <a:blip r:embed="rId5"/>
                          <a:stretch>
                            <a:fillRect l="-600000" t="-308333" r="-2899" b="-22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0725" t="-401639" r="-502174" b="-124590"/>
                          </a:stretch>
                        </a:blipFill>
                      </a:tcPr>
                    </a:tc>
                    <a:tc>
                      <a:txBody>
                        <a:bodyPr/>
                        <a:lstStyle/>
                        <a:p>
                          <a:endParaRPr lang="en-SE"/>
                        </a:p>
                      </a:txBody>
                      <a:tcPr>
                        <a:blipFill>
                          <a:blip r:embed="rId5"/>
                          <a:stretch>
                            <a:fillRect l="-200725" t="-401639" r="-402174" b="-124590"/>
                          </a:stretch>
                        </a:blipFill>
                      </a:tcPr>
                    </a:tc>
                    <a:tc>
                      <a:txBody>
                        <a:bodyPr/>
                        <a:lstStyle/>
                        <a:p>
                          <a:endParaRPr lang="en-SE"/>
                        </a:p>
                      </a:txBody>
                      <a:tcPr>
                        <a:blipFill>
                          <a:blip r:embed="rId5"/>
                          <a:stretch>
                            <a:fillRect l="-302920" t="-401639" r="-305109" b="-124590"/>
                          </a:stretch>
                        </a:blipFill>
                      </a:tcPr>
                    </a:tc>
                    <a:tc>
                      <a:txBody>
                        <a:bodyPr/>
                        <a:lstStyle/>
                        <a:p>
                          <a:endParaRPr lang="en-SE"/>
                        </a:p>
                      </a:txBody>
                      <a:tcPr>
                        <a:blipFill>
                          <a:blip r:embed="rId5"/>
                          <a:stretch>
                            <a:fillRect l="-400000" t="-401639" r="-202899" b="-124590"/>
                          </a:stretch>
                        </a:blipFill>
                      </a:tcPr>
                    </a:tc>
                    <a:tc>
                      <a:txBody>
                        <a:bodyPr/>
                        <a:lstStyle/>
                        <a:p>
                          <a:endParaRPr lang="en-SE"/>
                        </a:p>
                      </a:txBody>
                      <a:tcPr>
                        <a:blipFill>
                          <a:blip r:embed="rId5"/>
                          <a:stretch>
                            <a:fillRect l="-500000" t="-401639" r="-102899" b="-124590"/>
                          </a:stretch>
                        </a:blipFill>
                      </a:tcPr>
                    </a:tc>
                    <a:tc>
                      <a:txBody>
                        <a:bodyPr/>
                        <a:lstStyle/>
                        <a:p>
                          <a:endParaRPr lang="en-SE"/>
                        </a:p>
                      </a:txBody>
                      <a:tcPr>
                        <a:blipFill>
                          <a:blip r:embed="rId5"/>
                          <a:stretch>
                            <a:fillRect l="-600000" t="-401639" r="-2899" b="-124590"/>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725" t="-501639" r="-602174" b="-24590"/>
                          </a:stretch>
                        </a:blipFill>
                      </a:tcPr>
                    </a:tc>
                    <a:tc>
                      <a:txBody>
                        <a:bodyPr/>
                        <a:lstStyle/>
                        <a:p>
                          <a:endParaRPr lang="en-SE"/>
                        </a:p>
                      </a:txBody>
                      <a:tcPr>
                        <a:blipFill>
                          <a:blip r:embed="rId5"/>
                          <a:stretch>
                            <a:fillRect l="-100725" t="-501639" r="-502174" b="-24590"/>
                          </a:stretch>
                        </a:blipFill>
                      </a:tcPr>
                    </a:tc>
                    <a:tc>
                      <a:txBody>
                        <a:bodyPr/>
                        <a:lstStyle/>
                        <a:p>
                          <a:endParaRPr lang="en-SE"/>
                        </a:p>
                      </a:txBody>
                      <a:tcPr>
                        <a:blipFill>
                          <a:blip r:embed="rId5"/>
                          <a:stretch>
                            <a:fillRect l="-200725" t="-501639" r="-402174" b="-24590"/>
                          </a:stretch>
                        </a:blipFill>
                      </a:tcPr>
                    </a:tc>
                    <a:tc>
                      <a:txBody>
                        <a:bodyPr/>
                        <a:lstStyle/>
                        <a:p>
                          <a:endParaRPr lang="en-SE"/>
                        </a:p>
                      </a:txBody>
                      <a:tcPr>
                        <a:blipFill>
                          <a:blip r:embed="rId5"/>
                          <a:stretch>
                            <a:fillRect l="-302920" t="-501639" r="-305109" b="-24590"/>
                          </a:stretch>
                        </a:blipFill>
                      </a:tcPr>
                    </a:tc>
                    <a:tc>
                      <a:txBody>
                        <a:bodyPr/>
                        <a:lstStyle/>
                        <a:p>
                          <a:endParaRPr lang="en-SE"/>
                        </a:p>
                      </a:txBody>
                      <a:tcPr>
                        <a:blipFill>
                          <a:blip r:embed="rId5"/>
                          <a:stretch>
                            <a:fillRect l="-400000" t="-501639" r="-202899" b="-24590"/>
                          </a:stretch>
                        </a:blipFill>
                      </a:tcPr>
                    </a:tc>
                    <a:tc>
                      <a:txBody>
                        <a:bodyPr/>
                        <a:lstStyle/>
                        <a:p>
                          <a:endParaRPr lang="en-SE"/>
                        </a:p>
                      </a:txBody>
                      <a:tcPr>
                        <a:blipFill>
                          <a:blip r:embed="rId5"/>
                          <a:stretch>
                            <a:fillRect l="-500000" t="-501639" r="-102899" b="-24590"/>
                          </a:stretch>
                        </a:blipFill>
                      </a:tcPr>
                    </a:tc>
                    <a:tc>
                      <a:txBody>
                        <a:bodyPr/>
                        <a:lstStyle/>
                        <a:p>
                          <a:endParaRPr lang="en-SE"/>
                        </a:p>
                      </a:txBody>
                      <a:tcPr>
                        <a:blipFill>
                          <a:blip r:embed="rId5"/>
                          <a:stretch>
                            <a:fillRect l="-600000" t="-501639" r="-2899" b="-24590"/>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76200" y="5004693"/>
            <a:ext cx="2875826" cy="17426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05045" y="454909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05045" y="4549095"/>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C962-16E5-4E94-9DA7-4EEFBAE5318E}"/>
              </a:ext>
            </a:extLst>
          </p:cNvPr>
          <p:cNvSpPr>
            <a:spLocks noGrp="1"/>
          </p:cNvSpPr>
          <p:nvPr>
            <p:ph type="title"/>
          </p:nvPr>
        </p:nvSpPr>
        <p:spPr/>
        <p:txBody>
          <a:bodyPr/>
          <a:lstStyle/>
          <a:p>
            <a:r>
              <a:rPr lang="en-US" dirty="0"/>
              <a:t>CNN MIT </a:t>
            </a:r>
            <a:r>
              <a:rPr lang="en-US"/>
              <a:t>Introtodeeplearning</a:t>
            </a:r>
            <a:endParaRPr lang="en-SE" dirty="0"/>
          </a:p>
        </p:txBody>
      </p:sp>
      <p:sp>
        <p:nvSpPr>
          <p:cNvPr id="3" name="Content Placeholder 2">
            <a:extLst>
              <a:ext uri="{FF2B5EF4-FFF2-40B4-BE49-F238E27FC236}">
                <a16:creationId xmlns:a16="http://schemas.microsoft.com/office/drawing/2014/main" id="{85ADC41E-44BA-4CC7-96F1-679768B6BBF2}"/>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07E25DFE-5B8C-4F0B-B3AF-CB3B3359217E}"/>
              </a:ext>
            </a:extLst>
          </p:cNvPr>
          <p:cNvPicPr>
            <a:picLocks noChangeAspect="1"/>
          </p:cNvPicPr>
          <p:nvPr/>
        </p:nvPicPr>
        <p:blipFill>
          <a:blip r:embed="rId2"/>
          <a:stretch>
            <a:fillRect/>
          </a:stretch>
        </p:blipFill>
        <p:spPr>
          <a:xfrm>
            <a:off x="467544" y="1316732"/>
            <a:ext cx="4572000" cy="2700421"/>
          </a:xfrm>
          <a:prstGeom prst="rect">
            <a:avLst/>
          </a:prstGeom>
        </p:spPr>
      </p:pic>
      <p:pic>
        <p:nvPicPr>
          <p:cNvPr id="5" name="Picture 4">
            <a:extLst>
              <a:ext uri="{FF2B5EF4-FFF2-40B4-BE49-F238E27FC236}">
                <a16:creationId xmlns:a16="http://schemas.microsoft.com/office/drawing/2014/main" id="{55FCF97C-E11B-494D-B5D0-4841DE2A1DE5}"/>
              </a:ext>
            </a:extLst>
          </p:cNvPr>
          <p:cNvPicPr>
            <a:picLocks noChangeAspect="1"/>
          </p:cNvPicPr>
          <p:nvPr/>
        </p:nvPicPr>
        <p:blipFill>
          <a:blip r:embed="rId3"/>
          <a:stretch>
            <a:fillRect/>
          </a:stretch>
        </p:blipFill>
        <p:spPr>
          <a:xfrm>
            <a:off x="4615072" y="1412776"/>
            <a:ext cx="4355976" cy="2377409"/>
          </a:xfrm>
          <a:prstGeom prst="rect">
            <a:avLst/>
          </a:prstGeom>
        </p:spPr>
      </p:pic>
      <p:sp>
        <p:nvSpPr>
          <p:cNvPr id="6" name="TextBox 5">
            <a:extLst>
              <a:ext uri="{FF2B5EF4-FFF2-40B4-BE49-F238E27FC236}">
                <a16:creationId xmlns:a16="http://schemas.microsoft.com/office/drawing/2014/main" id="{26B7F155-91F5-419B-9F4F-11C510316B6D}"/>
              </a:ext>
            </a:extLst>
          </p:cNvPr>
          <p:cNvSpPr txBox="1"/>
          <p:nvPr/>
        </p:nvSpPr>
        <p:spPr>
          <a:xfrm>
            <a:off x="4716016" y="2601480"/>
            <a:ext cx="1136337" cy="369332"/>
          </a:xfrm>
          <a:prstGeom prst="rect">
            <a:avLst/>
          </a:prstGeom>
          <a:noFill/>
        </p:spPr>
        <p:txBody>
          <a:bodyPr wrap="none" rtlCol="0">
            <a:spAutoFit/>
          </a:bodyPr>
          <a:lstStyle/>
          <a:p>
            <a:r>
              <a:rPr lang="en-US" dirty="0">
                <a:solidFill>
                  <a:srgbClr val="FF0000"/>
                </a:solidFill>
              </a:rPr>
              <a:t>animation</a:t>
            </a:r>
            <a:endParaRPr lang="en-SE" dirty="0">
              <a:solidFill>
                <a:srgbClr val="FF0000"/>
              </a:solidFill>
            </a:endParaRPr>
          </a:p>
        </p:txBody>
      </p:sp>
      <p:pic>
        <p:nvPicPr>
          <p:cNvPr id="8" name="Picture 7">
            <a:extLst>
              <a:ext uri="{FF2B5EF4-FFF2-40B4-BE49-F238E27FC236}">
                <a16:creationId xmlns:a16="http://schemas.microsoft.com/office/drawing/2014/main" id="{28912675-A99B-44E0-A773-EC79B7A5DA5D}"/>
              </a:ext>
            </a:extLst>
          </p:cNvPr>
          <p:cNvPicPr>
            <a:picLocks noChangeAspect="1"/>
          </p:cNvPicPr>
          <p:nvPr/>
        </p:nvPicPr>
        <p:blipFill>
          <a:blip r:embed="rId4"/>
          <a:stretch>
            <a:fillRect/>
          </a:stretch>
        </p:blipFill>
        <p:spPr>
          <a:xfrm>
            <a:off x="152400" y="4179540"/>
            <a:ext cx="5283696" cy="2781205"/>
          </a:xfrm>
          <a:prstGeom prst="rect">
            <a:avLst/>
          </a:prstGeom>
        </p:spPr>
      </p:pic>
    </p:spTree>
    <p:extLst>
      <p:ext uri="{BB962C8B-B14F-4D97-AF65-F5344CB8AC3E}">
        <p14:creationId xmlns:p14="http://schemas.microsoft.com/office/powerpoint/2010/main" val="1075842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A130-F060-46EE-9E63-6EDFB74A551E}"/>
              </a:ext>
            </a:extLst>
          </p:cNvPr>
          <p:cNvSpPr>
            <a:spLocks noGrp="1"/>
          </p:cNvSpPr>
          <p:nvPr>
            <p:ph type="title"/>
          </p:nvPr>
        </p:nvSpPr>
        <p:spPr/>
        <p:txBody>
          <a:bodyPr/>
          <a:lstStyle/>
          <a:p>
            <a:r>
              <a:rPr lang="en-US" dirty="0"/>
              <a:t>Example 6.1: Driving Home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65234F-6AA0-481F-9D98-1963DF5DCAB1}"/>
                  </a:ext>
                </a:extLst>
              </p:cNvPr>
              <p:cNvSpPr>
                <a:spLocks noGrp="1"/>
              </p:cNvSpPr>
              <p:nvPr>
                <p:ph idx="1"/>
              </p:nvPr>
            </p:nvSpPr>
            <p:spPr>
              <a:xfrm>
                <a:off x="0" y="1181700"/>
                <a:ext cx="4302000" cy="5105400"/>
              </a:xfrm>
            </p:spPr>
            <p:txBody>
              <a:bodyPr>
                <a:normAutofit fontScale="85000" lnSpcReduction="10000"/>
              </a:bodyPr>
              <a:lstStyle/>
              <a:p>
                <a:r>
                  <a:rPr lang="en-US" dirty="0"/>
                  <a:t>The rewards are the elapsed times on each leg of the journey.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thus the return for each state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actual time to go home from that state. The value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each state </a:t>
                </a:r>
                <a14:m>
                  <m:oMath xmlns:m="http://schemas.openxmlformats.org/officeDocument/2006/math">
                    <m:r>
                      <a:rPr lang="en-US" i="1" dirty="0" smtClean="0">
                        <a:latin typeface="Cambria Math" panose="02040503050406030204" pitchFamily="18" charset="0"/>
                      </a:rPr>
                      <m:t>𝑠</m:t>
                    </m:r>
                  </m:oMath>
                </a14:m>
                <a:r>
                  <a:rPr lang="en-US" dirty="0"/>
                  <a:t> (number in circle) is the expected time to go. </a:t>
                </a:r>
              </a:p>
              <a:p>
                <a:r>
                  <a:rPr lang="en-US" dirty="0"/>
                  <a:t>MC: update all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towhen you get </a:t>
                </a:r>
                <a:r>
                  <a:rPr lang="en-US" dirty="0" err="1"/>
                  <a:t>hom</a:t>
                </a:r>
                <a:r>
                  <a:rPr lang="en-US" dirty="0"/>
                  <a:t>.</a:t>
                </a:r>
                <a:endParaRPr lang="en-SE" dirty="0"/>
              </a:p>
            </p:txBody>
          </p:sp>
        </mc:Choice>
        <mc:Fallback xmlns="">
          <p:sp>
            <p:nvSpPr>
              <p:cNvPr id="3" name="Content Placeholder 2">
                <a:extLst>
                  <a:ext uri="{FF2B5EF4-FFF2-40B4-BE49-F238E27FC236}">
                    <a16:creationId xmlns:a16="http://schemas.microsoft.com/office/drawing/2014/main" id="{6D65234F-6AA0-481F-9D98-1963DF5DCAB1}"/>
                  </a:ext>
                </a:extLst>
              </p:cNvPr>
              <p:cNvSpPr>
                <a:spLocks noGrp="1" noRot="1" noChangeAspect="1" noMove="1" noResize="1" noEditPoints="1" noAdjustHandles="1" noChangeArrowheads="1" noChangeShapeType="1" noTextEdit="1"/>
              </p:cNvSpPr>
              <p:nvPr>
                <p:ph idx="1"/>
              </p:nvPr>
            </p:nvSpPr>
            <p:spPr>
              <a:xfrm>
                <a:off x="0" y="1181700"/>
                <a:ext cx="4302000" cy="5105400"/>
              </a:xfrm>
              <a:blipFill>
                <a:blip r:embed="rId2"/>
                <a:stretch>
                  <a:fillRect l="-2408" t="-1912" r="-3258" b="-8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284AEBE-4505-4787-9E1B-CBE77E02B1B4}"/>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65A5597A-E0D0-4F8C-853A-DE834BEC6367}"/>
              </a:ext>
            </a:extLst>
          </p:cNvPr>
          <p:cNvPicPr>
            <a:picLocks noChangeAspect="1"/>
          </p:cNvPicPr>
          <p:nvPr/>
        </p:nvPicPr>
        <p:blipFill>
          <a:blip r:embed="rId3"/>
          <a:stretch>
            <a:fillRect/>
          </a:stretch>
        </p:blipFill>
        <p:spPr>
          <a:xfrm>
            <a:off x="4286959" y="3429001"/>
            <a:ext cx="4780841" cy="2247300"/>
          </a:xfrm>
          <a:prstGeom prst="rect">
            <a:avLst/>
          </a:prstGeom>
        </p:spPr>
      </p:pic>
      <p:pic>
        <p:nvPicPr>
          <p:cNvPr id="7" name="Picture 6">
            <a:extLst>
              <a:ext uri="{FF2B5EF4-FFF2-40B4-BE49-F238E27FC236}">
                <a16:creationId xmlns:a16="http://schemas.microsoft.com/office/drawing/2014/main" id="{450F5511-A947-4100-8001-3F2CC0BA3DDA}"/>
              </a:ext>
            </a:extLst>
          </p:cNvPr>
          <p:cNvPicPr>
            <a:picLocks noChangeAspect="1"/>
          </p:cNvPicPr>
          <p:nvPr/>
        </p:nvPicPr>
        <p:blipFill>
          <a:blip r:embed="rId4"/>
          <a:stretch>
            <a:fillRect/>
          </a:stretch>
        </p:blipFill>
        <p:spPr>
          <a:xfrm>
            <a:off x="4464962" y="1324292"/>
            <a:ext cx="4602838" cy="2056007"/>
          </a:xfrm>
          <a:prstGeom prst="rect">
            <a:avLst/>
          </a:prstGeom>
        </p:spPr>
      </p:pic>
    </p:spTree>
    <p:extLst>
      <p:ext uri="{BB962C8B-B14F-4D97-AF65-F5344CB8AC3E}">
        <p14:creationId xmlns:p14="http://schemas.microsoft.com/office/powerpoint/2010/main" val="2025952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5A1E-1764-4E4A-B5F2-D07AB4707533}"/>
              </a:ext>
            </a:extLst>
          </p:cNvPr>
          <p:cNvSpPr>
            <a:spLocks noGrp="1"/>
          </p:cNvSpPr>
          <p:nvPr>
            <p:ph type="title"/>
          </p:nvPr>
        </p:nvSpPr>
        <p:spPr/>
        <p:txBody>
          <a:bodyPr/>
          <a:lstStyle/>
          <a:p>
            <a:r>
              <a:rPr lang="en-US" dirty="0"/>
              <a:t>Return and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1F40FA-75F9-4936-976E-2883595213F9}"/>
                  </a:ext>
                </a:extLst>
              </p:cNvPr>
              <p:cNvSpPr>
                <a:spLocks noGrp="1"/>
              </p:cNvSpPr>
              <p:nvPr>
                <p:ph idx="1"/>
              </p:nvPr>
            </p:nvSpPr>
            <p:spPr/>
            <p:txBody>
              <a:bodyPr/>
              <a:lstStyle/>
              <a:p>
                <a:r>
                  <a:rPr lang="en-US" dirty="0"/>
                  <a:t>Consider episodic tasks with episode length </a:t>
                </a:r>
                <a14:m>
                  <m:oMath xmlns:m="http://schemas.openxmlformats.org/officeDocument/2006/math">
                    <m:r>
                      <a:rPr lang="en-US" b="0" i="1" smtClean="0">
                        <a:latin typeface="Cambria Math" panose="02040503050406030204" pitchFamily="18" charset="0"/>
                      </a:rPr>
                      <m:t>𝑇</m:t>
                    </m:r>
                  </m:oMath>
                </a14:m>
                <a:r>
                  <a:rPr lang="en-US" dirty="0"/>
                  <a:t>: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SE" dirty="0"/>
              </a:p>
            </p:txBody>
          </p:sp>
        </mc:Choice>
        <mc:Fallback xmlns="">
          <p:sp>
            <p:nvSpPr>
              <p:cNvPr id="3" name="Content Placeholder 2">
                <a:extLst>
                  <a:ext uri="{FF2B5EF4-FFF2-40B4-BE49-F238E27FC236}">
                    <a16:creationId xmlns:a16="http://schemas.microsoft.com/office/drawing/2014/main" id="{E21F40FA-75F9-4936-976E-2883595213F9}"/>
                  </a:ext>
                </a:extLst>
              </p:cNvPr>
              <p:cNvSpPr>
                <a:spLocks noGrp="1" noRot="1" noChangeAspect="1" noMove="1" noResize="1" noEditPoints="1" noAdjustHandles="1" noChangeArrowheads="1" noChangeShapeType="1" noTextEdit="1"/>
              </p:cNvSpPr>
              <p:nvPr>
                <p:ph idx="1"/>
              </p:nvPr>
            </p:nvSpPr>
            <p:spPr>
              <a:blipFill>
                <a:blip r:embed="rId2"/>
                <a:stretch>
                  <a:fillRect l="-1586" t="-1405" r="-8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6E27496-D3A3-485A-9530-3DE5CE9474BC}"/>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10460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a:t>DELETE Handling </a:t>
            </a:r>
            <a:r>
              <a:rPr lang="en-US" sz="3200" dirty="0"/>
              <a:t>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A4B5C-223D-48A6-A3AC-8BDF6FD01D23}"/>
              </a:ext>
            </a:extLst>
          </p:cNvPr>
          <p:cNvSpPr>
            <a:spLocks noGrp="1"/>
          </p:cNvSpPr>
          <p:nvPr>
            <p:ph type="title"/>
          </p:nvPr>
        </p:nvSpPr>
        <p:spPr>
          <a:xfrm>
            <a:off x="152400" y="71422"/>
            <a:ext cx="8839200" cy="837298"/>
          </a:xfrm>
        </p:spPr>
        <p:txBody>
          <a:bodyPr/>
          <a:lstStyle/>
          <a:p>
            <a:r>
              <a:rPr lang="en-US" altLang="zh-CN" dirty="0"/>
              <a:t>Defense Against the Dark Arts</a:t>
            </a:r>
            <a:endParaRPr lang="zh-CN" altLang="en-US" dirty="0"/>
          </a:p>
        </p:txBody>
      </p:sp>
      <p:sp>
        <p:nvSpPr>
          <p:cNvPr id="3" name="内容占位符 2">
            <a:extLst>
              <a:ext uri="{FF2B5EF4-FFF2-40B4-BE49-F238E27FC236}">
                <a16:creationId xmlns:a16="http://schemas.microsoft.com/office/drawing/2014/main" id="{98C6DB25-1B67-4051-A509-B54478BDAA71}"/>
              </a:ext>
            </a:extLst>
          </p:cNvPr>
          <p:cNvSpPr>
            <a:spLocks noGrp="1"/>
          </p:cNvSpPr>
          <p:nvPr>
            <p:ph idx="1"/>
          </p:nvPr>
        </p:nvSpPr>
        <p:spPr>
          <a:xfrm>
            <a:off x="152400" y="980729"/>
            <a:ext cx="8839200" cy="3528392"/>
          </a:xfrm>
        </p:spPr>
        <p:txBody>
          <a:bodyPr>
            <a:normAutofit fontScale="77500" lnSpcReduction="20000"/>
          </a:bodyPr>
          <a:lstStyle/>
          <a:p>
            <a:r>
              <a:rPr lang="en-US" altLang="zh-CN" dirty="0">
                <a:hlinkClick r:id="rId2"/>
              </a:rPr>
              <a:t>https://www.youtube.com/watch?v=KNDkaVZwmg4&amp;list=PL0pRF4xvoD0liEIWyJ6kmXqGT7nbr2L3u&amp;index=11</a:t>
            </a:r>
            <a:endParaRPr lang="en-US" altLang="zh-CN" dirty="0"/>
          </a:p>
          <a:p>
            <a:r>
              <a:rPr lang="en-US" dirty="0"/>
              <a:t>Diagonal is minimum norm. Ideally, we want norm distance to be large for class-changing perturbations, small for random noise, like </a:t>
            </a:r>
            <a:r>
              <a:rPr lang="en-US" dirty="0" err="1"/>
              <a:t>Linfty</a:t>
            </a:r>
            <a:r>
              <a:rPr lang="en-US" dirty="0"/>
              <a:t>. But adding random noise leads to L2 norm 4.8, bigger than many class-changing perturbations. NG.</a:t>
            </a:r>
          </a:p>
          <a:p>
            <a:r>
              <a:rPr lang="en-US" dirty="0"/>
              <a:t>L2 norm cannot detect/permits change of a few pixels largely, which is likely to change the class.</a:t>
            </a:r>
          </a:p>
          <a:p>
            <a:r>
              <a:rPr lang="en-US" dirty="0"/>
              <a:t>We can make L2 distance big while still preserving the class</a:t>
            </a:r>
            <a:endParaRPr lang="en-SE" dirty="0"/>
          </a:p>
          <a:p>
            <a:endParaRPr lang="zh-CN" altLang="en-US" dirty="0"/>
          </a:p>
        </p:txBody>
      </p:sp>
      <p:pic>
        <p:nvPicPr>
          <p:cNvPr id="4" name="Picture 3">
            <a:extLst>
              <a:ext uri="{FF2B5EF4-FFF2-40B4-BE49-F238E27FC236}">
                <a16:creationId xmlns:a16="http://schemas.microsoft.com/office/drawing/2014/main" id="{AA461B0E-D172-4094-810E-DBACE9202271}"/>
              </a:ext>
            </a:extLst>
          </p:cNvPr>
          <p:cNvPicPr>
            <a:picLocks noChangeAspect="1"/>
          </p:cNvPicPr>
          <p:nvPr/>
        </p:nvPicPr>
        <p:blipFill>
          <a:blip r:embed="rId3"/>
          <a:stretch>
            <a:fillRect/>
          </a:stretch>
        </p:blipFill>
        <p:spPr>
          <a:xfrm>
            <a:off x="611560" y="3339342"/>
            <a:ext cx="4907418" cy="3429000"/>
          </a:xfrm>
          <a:prstGeom prst="rect">
            <a:avLst/>
          </a:prstGeom>
        </p:spPr>
      </p:pic>
    </p:spTree>
    <p:extLst>
      <p:ext uri="{BB962C8B-B14F-4D97-AF65-F5344CB8AC3E}">
        <p14:creationId xmlns:p14="http://schemas.microsoft.com/office/powerpoint/2010/main" val="1939888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pic>
        <p:nvPicPr>
          <p:cNvPr id="7" name="Picture 6">
            <a:extLst>
              <a:ext uri="{FF2B5EF4-FFF2-40B4-BE49-F238E27FC236}">
                <a16:creationId xmlns:a16="http://schemas.microsoft.com/office/drawing/2014/main" id="{541728B1-86C6-4CCF-AF87-AAEAC234E45C}"/>
              </a:ext>
            </a:extLst>
          </p:cNvPr>
          <p:cNvPicPr>
            <a:picLocks noChangeAspect="1"/>
          </p:cNvPicPr>
          <p:nvPr/>
        </p:nvPicPr>
        <p:blipFill>
          <a:blip r:embed="rId9"/>
          <a:stretch>
            <a:fillRect/>
          </a:stretch>
        </p:blipFill>
        <p:spPr>
          <a:xfrm>
            <a:off x="2131294" y="846619"/>
            <a:ext cx="704948" cy="447737"/>
          </a:xfrm>
          <a:prstGeom prst="rect">
            <a:avLst/>
          </a:prstGeom>
        </p:spPr>
      </p:pic>
      <p:sp>
        <p:nvSpPr>
          <p:cNvPr id="9" name="TextBox 8">
            <a:extLst>
              <a:ext uri="{FF2B5EF4-FFF2-40B4-BE49-F238E27FC236}">
                <a16:creationId xmlns:a16="http://schemas.microsoft.com/office/drawing/2014/main" id="{AA86A2F0-D230-40F3-A40F-1843273BE40D}"/>
              </a:ext>
            </a:extLst>
          </p:cNvPr>
          <p:cNvSpPr txBox="1"/>
          <p:nvPr/>
        </p:nvSpPr>
        <p:spPr>
          <a:xfrm>
            <a:off x="2483769" y="1340768"/>
            <a:ext cx="475252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If you have  a 3rd GT box that is not matched by any detection, then </a:t>
            </a:r>
            <a:r>
              <a:rPr lang="en-US"/>
              <a:t>it is FN</a:t>
            </a:r>
            <a:r>
              <a:rPr lang="en-US" dirty="0"/>
              <a:t>. But I don’t see any possible TN</a:t>
            </a:r>
            <a:endParaRPr lang="en-SE" dirty="0"/>
          </a:p>
        </p:txBody>
      </p:sp>
    </p:spTree>
    <p:extLst>
      <p:ext uri="{BB962C8B-B14F-4D97-AF65-F5344CB8AC3E}">
        <p14:creationId xmlns:p14="http://schemas.microsoft.com/office/powerpoint/2010/main" val="323554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980729"/>
                <a:ext cx="8229600" cy="2143472"/>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a:p>
                <a:r>
                  <a:rPr lang="en-US" dirty="0" err="1">
                    <a:solidFill>
                      <a:srgbClr val="C00000"/>
                    </a:solidFill>
                  </a:rPr>
                  <a:t>Zgu</a:t>
                </a:r>
                <a:r>
                  <a:rPr lang="en-US" dirty="0">
                    <a:solidFill>
                      <a:srgbClr val="C00000"/>
                    </a:solidFill>
                  </a:rPr>
                  <a:t>: so this is different from p. 31 PI example, where policy is updated at each iteration. Here policy is always random, but how can you get optimal policy without updating the policy for PE?</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980729"/>
                <a:ext cx="8229600" cy="2143472"/>
              </a:xfrm>
              <a:blipFill>
                <a:blip r:embed="rId3"/>
                <a:stretch>
                  <a:fillRect l="-222" t="-2273" r="-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2EE2-E748-4731-93CE-D78E89BFC17E}"/>
              </a:ext>
            </a:extLst>
          </p:cNvPr>
          <p:cNvSpPr>
            <a:spLocks noGrp="1"/>
          </p:cNvSpPr>
          <p:nvPr>
            <p:ph type="title"/>
          </p:nvPr>
        </p:nvSpPr>
        <p:spPr/>
        <p:txBody>
          <a:bodyPr/>
          <a:lstStyle/>
          <a:p>
            <a:r>
              <a:rPr lang="en-US" dirty="0"/>
              <a:t>Lab3 Highway DQN </a:t>
            </a:r>
            <a:r>
              <a:rPr lang="en-US" dirty="0" err="1"/>
              <a:t>rlagents</a:t>
            </a:r>
            <a:endParaRPr lang="en-SE" dirty="0"/>
          </a:p>
        </p:txBody>
      </p:sp>
      <p:sp>
        <p:nvSpPr>
          <p:cNvPr id="3" name="Content Placeholder 2">
            <a:extLst>
              <a:ext uri="{FF2B5EF4-FFF2-40B4-BE49-F238E27FC236}">
                <a16:creationId xmlns:a16="http://schemas.microsoft.com/office/drawing/2014/main" id="{D86C0F1D-16C3-4EAE-9018-91C2623A07F0}"/>
              </a:ext>
            </a:extLst>
          </p:cNvPr>
          <p:cNvSpPr>
            <a:spLocks noGrp="1"/>
          </p:cNvSpPr>
          <p:nvPr>
            <p:ph idx="1"/>
          </p:nvPr>
        </p:nvSpPr>
        <p:spPr>
          <a:xfrm>
            <a:off x="5076056" y="1285860"/>
            <a:ext cx="3915544" cy="5414780"/>
          </a:xfrm>
        </p:spPr>
        <p:txBody>
          <a:bodyPr>
            <a:normAutofit/>
          </a:bodyPr>
          <a:lstStyle/>
          <a:p>
            <a:r>
              <a:rPr lang="en-US" dirty="0"/>
              <a:t>Not printed, why</a:t>
            </a:r>
          </a:p>
          <a:p>
            <a:pPr lvl="1"/>
            <a:r>
              <a:rPr lang="en-US" dirty="0"/>
              <a:t>"</a:t>
            </a:r>
            <a:r>
              <a:rPr lang="en-US" dirty="0" err="1"/>
              <a:t>right_lane_reward</a:t>
            </a:r>
            <a:r>
              <a:rPr lang="en-US" dirty="0"/>
              <a:t>": 0.1            "</a:t>
            </a:r>
            <a:r>
              <a:rPr lang="en-US" dirty="0" err="1"/>
              <a:t>high_speed_reward</a:t>
            </a:r>
            <a:r>
              <a:rPr lang="en-US" dirty="0"/>
              <a:t>": 0.4</a:t>
            </a:r>
          </a:p>
          <a:p>
            <a:endParaRPr lang="en-SE" dirty="0"/>
          </a:p>
        </p:txBody>
      </p:sp>
      <p:pic>
        <p:nvPicPr>
          <p:cNvPr id="5" name="Picture 4">
            <a:extLst>
              <a:ext uri="{FF2B5EF4-FFF2-40B4-BE49-F238E27FC236}">
                <a16:creationId xmlns:a16="http://schemas.microsoft.com/office/drawing/2014/main" id="{AE8854C0-0F3E-4758-9E55-AAABAD57CEB8}"/>
              </a:ext>
            </a:extLst>
          </p:cNvPr>
          <p:cNvPicPr>
            <a:picLocks noChangeAspect="1"/>
          </p:cNvPicPr>
          <p:nvPr/>
        </p:nvPicPr>
        <p:blipFill>
          <a:blip r:embed="rId2"/>
          <a:stretch>
            <a:fillRect/>
          </a:stretch>
        </p:blipFill>
        <p:spPr>
          <a:xfrm>
            <a:off x="0" y="1251580"/>
            <a:ext cx="5268060" cy="5449060"/>
          </a:xfrm>
          <a:prstGeom prst="rect">
            <a:avLst/>
          </a:prstGeom>
        </p:spPr>
      </p:pic>
    </p:spTree>
    <p:extLst>
      <p:ext uri="{BB962C8B-B14F-4D97-AF65-F5344CB8AC3E}">
        <p14:creationId xmlns:p14="http://schemas.microsoft.com/office/powerpoint/2010/main" val="4202905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B83-53C8-4CFE-B8E0-A1680E6912DF}"/>
              </a:ext>
            </a:extLst>
          </p:cNvPr>
          <p:cNvSpPr>
            <a:spLocks noGrp="1"/>
          </p:cNvSpPr>
          <p:nvPr>
            <p:ph type="title"/>
          </p:nvPr>
        </p:nvSpPr>
        <p:spPr/>
        <p:txBody>
          <a:bodyPr/>
          <a:lstStyle/>
          <a:p>
            <a:r>
              <a:rPr lang="en-US"/>
              <a:t>Policy Gradient</a:t>
            </a:r>
            <a:endParaRPr lang="en-SE"/>
          </a:p>
        </p:txBody>
      </p:sp>
      <p:sp>
        <p:nvSpPr>
          <p:cNvPr id="3" name="Content Placeholder 2">
            <a:extLst>
              <a:ext uri="{FF2B5EF4-FFF2-40B4-BE49-F238E27FC236}">
                <a16:creationId xmlns:a16="http://schemas.microsoft.com/office/drawing/2014/main" id="{63C9B95F-322A-4C90-AF65-8088562C8CCA}"/>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5150D46A-18ED-4461-8AC2-C4F42E5C194D}"/>
              </a:ext>
            </a:extLst>
          </p:cNvPr>
          <p:cNvPicPr>
            <a:picLocks noChangeAspect="1"/>
          </p:cNvPicPr>
          <p:nvPr/>
        </p:nvPicPr>
        <p:blipFill>
          <a:blip r:embed="rId2"/>
          <a:stretch>
            <a:fillRect/>
          </a:stretch>
        </p:blipFill>
        <p:spPr>
          <a:xfrm>
            <a:off x="1115616" y="1412776"/>
            <a:ext cx="6450650" cy="4608512"/>
          </a:xfrm>
          <a:prstGeom prst="rect">
            <a:avLst/>
          </a:prstGeom>
        </p:spPr>
      </p:pic>
    </p:spTree>
    <p:extLst>
      <p:ext uri="{BB962C8B-B14F-4D97-AF65-F5344CB8AC3E}">
        <p14:creationId xmlns:p14="http://schemas.microsoft.com/office/powerpoint/2010/main" val="407433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F363-4FDC-4EA8-BFD5-72E3C4C9AB79}"/>
              </a:ext>
            </a:extLst>
          </p:cNvPr>
          <p:cNvSpPr>
            <a:spLocks noGrp="1"/>
          </p:cNvSpPr>
          <p:nvPr>
            <p:ph type="title"/>
          </p:nvPr>
        </p:nvSpPr>
        <p:spPr/>
        <p:txBody>
          <a:bodyPr>
            <a:normAutofit fontScale="90000"/>
          </a:bodyPr>
          <a:lstStyle/>
          <a:p>
            <a:r>
              <a:rPr lang="en-US"/>
              <a:t>ICAPS 2020: Tutorial on "Regularization in Reinforcement Learning"</a:t>
            </a:r>
            <a:endParaRPr lang="en-SE"/>
          </a:p>
        </p:txBody>
      </p:sp>
      <p:sp>
        <p:nvSpPr>
          <p:cNvPr id="3" name="Content Placeholder 2">
            <a:extLst>
              <a:ext uri="{FF2B5EF4-FFF2-40B4-BE49-F238E27FC236}">
                <a16:creationId xmlns:a16="http://schemas.microsoft.com/office/drawing/2014/main" id="{A37FFEC5-0368-4B02-A8D7-6DBDC7CE7498}"/>
              </a:ext>
            </a:extLst>
          </p:cNvPr>
          <p:cNvSpPr>
            <a:spLocks noGrp="1"/>
          </p:cNvSpPr>
          <p:nvPr>
            <p:ph idx="1"/>
          </p:nvPr>
        </p:nvSpPr>
        <p:spPr/>
        <p:txBody>
          <a:bodyPr/>
          <a:lstStyle/>
          <a:p>
            <a:endParaRPr lang="en-SE"/>
          </a:p>
        </p:txBody>
      </p:sp>
      <p:pic>
        <p:nvPicPr>
          <p:cNvPr id="5" name="Picture 4" descr="Text, letter&#10;&#10;Description automatically generated">
            <a:extLst>
              <a:ext uri="{FF2B5EF4-FFF2-40B4-BE49-F238E27FC236}">
                <a16:creationId xmlns:a16="http://schemas.microsoft.com/office/drawing/2014/main" id="{17757900-2B48-41A9-830E-9334D3AA20BE}"/>
              </a:ext>
            </a:extLst>
          </p:cNvPr>
          <p:cNvPicPr>
            <a:picLocks noChangeAspect="1"/>
          </p:cNvPicPr>
          <p:nvPr/>
        </p:nvPicPr>
        <p:blipFill>
          <a:blip r:embed="rId2"/>
          <a:stretch>
            <a:fillRect/>
          </a:stretch>
        </p:blipFill>
        <p:spPr>
          <a:xfrm>
            <a:off x="213704" y="1442760"/>
            <a:ext cx="8716591" cy="3972479"/>
          </a:xfrm>
          <a:prstGeom prst="rect">
            <a:avLst/>
          </a:prstGeom>
        </p:spPr>
      </p:pic>
    </p:spTree>
    <p:extLst>
      <p:ext uri="{BB962C8B-B14F-4D97-AF65-F5344CB8AC3E}">
        <p14:creationId xmlns:p14="http://schemas.microsoft.com/office/powerpoint/2010/main" val="41746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37DC-66E0-4AF8-8500-880DAFA6370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B73E42DE-6D0F-4321-A3BF-F849EEF88C62}"/>
              </a:ext>
            </a:extLst>
          </p:cNvPr>
          <p:cNvSpPr>
            <a:spLocks noGrp="1"/>
          </p:cNvSpPr>
          <p:nvPr>
            <p:ph idx="1"/>
          </p:nvPr>
        </p:nvSpPr>
        <p:spPr/>
        <p:txBody>
          <a:bodyPr/>
          <a:lstStyle/>
          <a:p>
            <a:r>
              <a:rPr lang="en-US" dirty="0"/>
              <a:t>Wanted to add it to Value-based RL, but I use moving avg for MC V function update, he uses algebraic average. Different updates </a:t>
            </a:r>
            <a:endParaRPr lang="en-SE" dirty="0"/>
          </a:p>
        </p:txBody>
      </p:sp>
      <p:pic>
        <p:nvPicPr>
          <p:cNvPr id="4" name="Picture 3">
            <a:extLst>
              <a:ext uri="{FF2B5EF4-FFF2-40B4-BE49-F238E27FC236}">
                <a16:creationId xmlns:a16="http://schemas.microsoft.com/office/drawing/2014/main" id="{CD9DAFE5-EBDF-4135-958D-1B21CA4C535A}"/>
              </a:ext>
            </a:extLst>
          </p:cNvPr>
          <p:cNvPicPr>
            <a:picLocks noChangeAspect="1"/>
          </p:cNvPicPr>
          <p:nvPr/>
        </p:nvPicPr>
        <p:blipFill>
          <a:blip r:embed="rId3"/>
          <a:stretch>
            <a:fillRect/>
          </a:stretch>
        </p:blipFill>
        <p:spPr>
          <a:xfrm>
            <a:off x="827584" y="2924944"/>
            <a:ext cx="4868671" cy="3456384"/>
          </a:xfrm>
          <a:prstGeom prst="rect">
            <a:avLst/>
          </a:prstGeom>
        </p:spPr>
      </p:pic>
    </p:spTree>
    <p:extLst>
      <p:ext uri="{BB962C8B-B14F-4D97-AF65-F5344CB8AC3E}">
        <p14:creationId xmlns:p14="http://schemas.microsoft.com/office/powerpoint/2010/main" val="69312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4447-68A8-46A5-BE6A-8BD10D7EDE7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E4F8557-A582-417C-B6DD-0549DE53068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11B5D33B-3A2B-44C0-A73F-A4A5A2AD37AE}"/>
              </a:ext>
            </a:extLst>
          </p:cNvPr>
          <p:cNvPicPr>
            <a:picLocks noChangeAspect="1"/>
          </p:cNvPicPr>
          <p:nvPr/>
        </p:nvPicPr>
        <p:blipFill>
          <a:blip r:embed="rId2"/>
          <a:stretch>
            <a:fillRect/>
          </a:stretch>
        </p:blipFill>
        <p:spPr>
          <a:xfrm>
            <a:off x="152400" y="233389"/>
            <a:ext cx="5868144" cy="3195611"/>
          </a:xfrm>
          <a:prstGeom prst="rect">
            <a:avLst/>
          </a:prstGeom>
        </p:spPr>
      </p:pic>
      <p:pic>
        <p:nvPicPr>
          <p:cNvPr id="7" name="Picture 6">
            <a:extLst>
              <a:ext uri="{FF2B5EF4-FFF2-40B4-BE49-F238E27FC236}">
                <a16:creationId xmlns:a16="http://schemas.microsoft.com/office/drawing/2014/main" id="{A3A54F4D-4E09-479F-8B2A-4E2FFC664EC8}"/>
              </a:ext>
            </a:extLst>
          </p:cNvPr>
          <p:cNvPicPr>
            <a:picLocks noChangeAspect="1"/>
          </p:cNvPicPr>
          <p:nvPr/>
        </p:nvPicPr>
        <p:blipFill>
          <a:blip r:embed="rId3"/>
          <a:stretch>
            <a:fillRect/>
          </a:stretch>
        </p:blipFill>
        <p:spPr>
          <a:xfrm>
            <a:off x="467544" y="3590967"/>
            <a:ext cx="5652120" cy="2623371"/>
          </a:xfrm>
          <a:prstGeom prst="rect">
            <a:avLst/>
          </a:prstGeom>
        </p:spPr>
      </p:pic>
      <p:pic>
        <p:nvPicPr>
          <p:cNvPr id="6" name="Picture 5">
            <a:extLst>
              <a:ext uri="{FF2B5EF4-FFF2-40B4-BE49-F238E27FC236}">
                <a16:creationId xmlns:a16="http://schemas.microsoft.com/office/drawing/2014/main" id="{93E0B7FE-4041-4688-9D33-4344ACE6DF18}"/>
              </a:ext>
            </a:extLst>
          </p:cNvPr>
          <p:cNvPicPr>
            <a:picLocks noChangeAspect="1"/>
          </p:cNvPicPr>
          <p:nvPr/>
        </p:nvPicPr>
        <p:blipFill>
          <a:blip r:embed="rId4"/>
          <a:stretch>
            <a:fillRect/>
          </a:stretch>
        </p:blipFill>
        <p:spPr>
          <a:xfrm>
            <a:off x="4211960" y="906135"/>
            <a:ext cx="4932040" cy="2343738"/>
          </a:xfrm>
          <a:prstGeom prst="rect">
            <a:avLst/>
          </a:prstGeom>
        </p:spPr>
      </p:pic>
    </p:spTree>
    <p:extLst>
      <p:ext uri="{BB962C8B-B14F-4D97-AF65-F5344CB8AC3E}">
        <p14:creationId xmlns:p14="http://schemas.microsoft.com/office/powerpoint/2010/main" val="60170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E8-A740-4942-AD52-3F40D47079FD}"/>
              </a:ext>
            </a:extLst>
          </p:cNvPr>
          <p:cNvSpPr>
            <a:spLocks noGrp="1"/>
          </p:cNvSpPr>
          <p:nvPr>
            <p:ph type="title"/>
          </p:nvPr>
        </p:nvSpPr>
        <p:spPr/>
        <p:txBody>
          <a:bodyPr/>
          <a:lstStyle/>
          <a:p>
            <a:r>
              <a:rPr lang="en-US"/>
              <a:t>Simplify Description of PGD</a:t>
            </a:r>
            <a:endParaRPr lang="en-SE"/>
          </a:p>
        </p:txBody>
      </p:sp>
      <p:sp>
        <p:nvSpPr>
          <p:cNvPr id="3" name="Content Placeholder 2">
            <a:extLst>
              <a:ext uri="{FF2B5EF4-FFF2-40B4-BE49-F238E27FC236}">
                <a16:creationId xmlns:a16="http://schemas.microsoft.com/office/drawing/2014/main" id="{51B8DBD9-7E45-474D-A14C-D885DA2C6476}"/>
              </a:ext>
            </a:extLst>
          </p:cNvPr>
          <p:cNvSpPr>
            <a:spLocks noGrp="1"/>
          </p:cNvSpPr>
          <p:nvPr>
            <p:ph idx="1"/>
          </p:nvPr>
        </p:nvSpPr>
        <p:spPr/>
        <p:txBody>
          <a:bodyPr/>
          <a:lstStyle/>
          <a:p>
            <a:endParaRPr lang="en-SE" dirty="0"/>
          </a:p>
        </p:txBody>
      </p:sp>
      <p:pic>
        <p:nvPicPr>
          <p:cNvPr id="4" name="Picture 3">
            <a:extLst>
              <a:ext uri="{FF2B5EF4-FFF2-40B4-BE49-F238E27FC236}">
                <a16:creationId xmlns:a16="http://schemas.microsoft.com/office/drawing/2014/main" id="{6F9DF599-A5AD-4A6F-A0A6-1E021C241171}"/>
              </a:ext>
            </a:extLst>
          </p:cNvPr>
          <p:cNvPicPr>
            <a:picLocks noChangeAspect="1"/>
          </p:cNvPicPr>
          <p:nvPr/>
        </p:nvPicPr>
        <p:blipFill>
          <a:blip r:embed="rId3"/>
          <a:stretch>
            <a:fillRect/>
          </a:stretch>
        </p:blipFill>
        <p:spPr>
          <a:xfrm>
            <a:off x="-16000" y="1124744"/>
            <a:ext cx="6042780" cy="2892981"/>
          </a:xfrm>
          <a:prstGeom prst="rect">
            <a:avLst/>
          </a:prstGeom>
        </p:spPr>
      </p:pic>
      <p:pic>
        <p:nvPicPr>
          <p:cNvPr id="6" name="Picture 5">
            <a:extLst>
              <a:ext uri="{FF2B5EF4-FFF2-40B4-BE49-F238E27FC236}">
                <a16:creationId xmlns:a16="http://schemas.microsoft.com/office/drawing/2014/main" id="{0756068B-754E-41B4-AA3C-D51E095410FD}"/>
              </a:ext>
            </a:extLst>
          </p:cNvPr>
          <p:cNvPicPr>
            <a:picLocks noChangeAspect="1"/>
          </p:cNvPicPr>
          <p:nvPr/>
        </p:nvPicPr>
        <p:blipFill>
          <a:blip r:embed="rId4"/>
          <a:stretch>
            <a:fillRect/>
          </a:stretch>
        </p:blipFill>
        <p:spPr>
          <a:xfrm>
            <a:off x="5352656" y="924482"/>
            <a:ext cx="3791344" cy="2906697"/>
          </a:xfrm>
          <a:prstGeom prst="rect">
            <a:avLst/>
          </a:prstGeom>
        </p:spPr>
      </p:pic>
      <p:pic>
        <p:nvPicPr>
          <p:cNvPr id="7" name="Picture 6">
            <a:extLst>
              <a:ext uri="{FF2B5EF4-FFF2-40B4-BE49-F238E27FC236}">
                <a16:creationId xmlns:a16="http://schemas.microsoft.com/office/drawing/2014/main" id="{95987DD4-1AC6-46CA-9060-F0CE67C1BCF8}"/>
              </a:ext>
            </a:extLst>
          </p:cNvPr>
          <p:cNvPicPr>
            <a:picLocks noChangeAspect="1"/>
          </p:cNvPicPr>
          <p:nvPr/>
        </p:nvPicPr>
        <p:blipFill>
          <a:blip r:embed="rId5"/>
          <a:stretch>
            <a:fillRect/>
          </a:stretch>
        </p:blipFill>
        <p:spPr>
          <a:xfrm>
            <a:off x="178704" y="4095987"/>
            <a:ext cx="4596384" cy="1742730"/>
          </a:xfrm>
          <a:prstGeom prst="rect">
            <a:avLst/>
          </a:prstGeom>
        </p:spPr>
      </p:pic>
      <p:pic>
        <p:nvPicPr>
          <p:cNvPr id="8" name="Picture 7">
            <a:extLst>
              <a:ext uri="{FF2B5EF4-FFF2-40B4-BE49-F238E27FC236}">
                <a16:creationId xmlns:a16="http://schemas.microsoft.com/office/drawing/2014/main" id="{04E59E73-2007-41C6-891A-BD6205745007}"/>
              </a:ext>
            </a:extLst>
          </p:cNvPr>
          <p:cNvPicPr>
            <a:picLocks noChangeAspect="1"/>
          </p:cNvPicPr>
          <p:nvPr/>
        </p:nvPicPr>
        <p:blipFill>
          <a:blip r:embed="rId6"/>
          <a:stretch>
            <a:fillRect/>
          </a:stretch>
        </p:blipFill>
        <p:spPr>
          <a:xfrm>
            <a:off x="4801392" y="3924679"/>
            <a:ext cx="4359492" cy="2582116"/>
          </a:xfrm>
          <a:prstGeom prst="rect">
            <a:avLst/>
          </a:prstGeom>
        </p:spPr>
      </p:pic>
    </p:spTree>
    <p:extLst>
      <p:ext uri="{BB962C8B-B14F-4D97-AF65-F5344CB8AC3E}">
        <p14:creationId xmlns:p14="http://schemas.microsoft.com/office/powerpoint/2010/main" val="206362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8355-C5A8-4203-97BF-4D58CD096A1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AEE5E1-A1F0-4BFE-9823-6118AACC3A26}"/>
              </a:ext>
            </a:extLst>
          </p:cNvPr>
          <p:cNvSpPr>
            <a:spLocks noGrp="1"/>
          </p:cNvSpPr>
          <p:nvPr>
            <p:ph idx="1"/>
          </p:nvPr>
        </p:nvSpPr>
        <p:spPr/>
        <p:txBody>
          <a:bodyPr>
            <a:normAutofit fontScale="92500" lnSpcReduction="20000"/>
          </a:bodyPr>
          <a:lstStyle/>
          <a:p>
            <a:r>
              <a:rPr lang="en-US" dirty="0"/>
              <a:t>21.	What is the Exploration - Exploitation dilemma?</a:t>
            </a:r>
          </a:p>
          <a:p>
            <a:r>
              <a:rPr lang="en-US" dirty="0"/>
              <a:t>A.	Find Balance between Exploration, to take greedy action to maximize reward, and Exploitation, to try new and unknown states and actions.</a:t>
            </a:r>
          </a:p>
          <a:p>
            <a:r>
              <a:rPr lang="en-US" dirty="0"/>
              <a:t>B.	Play the game and observe the rewards we get</a:t>
            </a:r>
          </a:p>
          <a:p>
            <a:r>
              <a:rPr lang="en-US" dirty="0"/>
              <a:t>C.	Use our current knowledge about which action seems to produce the most rewards, and always pick that action.</a:t>
            </a:r>
          </a:p>
          <a:p>
            <a:r>
              <a:rPr lang="en-US" dirty="0"/>
              <a:t>D.	Find Balance between Exploration, to try new and unknown states and actions, and Exploitation, to take greedy action to maximize reward.</a:t>
            </a:r>
          </a:p>
          <a:p>
            <a:r>
              <a:rPr lang="en-US"/>
              <a:t>ANS: ________________</a:t>
            </a:r>
          </a:p>
          <a:p>
            <a:endParaRPr lang="en-SE"/>
          </a:p>
        </p:txBody>
      </p:sp>
    </p:spTree>
    <p:extLst>
      <p:ext uri="{BB962C8B-B14F-4D97-AF65-F5344CB8AC3E}">
        <p14:creationId xmlns:p14="http://schemas.microsoft.com/office/powerpoint/2010/main" val="267181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6BBC-893A-4183-93FF-B12C578D22D8}"/>
              </a:ext>
            </a:extLst>
          </p:cNvPr>
          <p:cNvSpPr>
            <a:spLocks noGrp="1"/>
          </p:cNvSpPr>
          <p:nvPr>
            <p:ph type="title"/>
          </p:nvPr>
        </p:nvSpPr>
        <p:spPr/>
        <p:txBody>
          <a:bodyPr/>
          <a:lstStyle/>
          <a:p>
            <a:r>
              <a:rPr lang="en-US" dirty="0"/>
              <a:t>Reduce Variance</a:t>
            </a:r>
            <a:endParaRPr lang="en-SE" dirty="0"/>
          </a:p>
        </p:txBody>
      </p:sp>
      <p:sp>
        <p:nvSpPr>
          <p:cNvPr id="3" name="Content Placeholder 2">
            <a:extLst>
              <a:ext uri="{FF2B5EF4-FFF2-40B4-BE49-F238E27FC236}">
                <a16:creationId xmlns:a16="http://schemas.microsoft.com/office/drawing/2014/main" id="{D9107BC9-CB21-4C1A-9B29-265713561E86}"/>
              </a:ext>
            </a:extLst>
          </p:cNvPr>
          <p:cNvSpPr>
            <a:spLocks noGrp="1"/>
          </p:cNvSpPr>
          <p:nvPr>
            <p:ph idx="1"/>
          </p:nvPr>
        </p:nvSpPr>
        <p:spPr/>
        <p:txBody>
          <a:bodyPr/>
          <a:lstStyle/>
          <a:p>
            <a:r>
              <a:rPr lang="en-US" dirty="0"/>
              <a:t>Assume </a:t>
            </a:r>
            <a:endParaRPr lang="en-SE" dirty="0"/>
          </a:p>
        </p:txBody>
      </p:sp>
      <p:pic>
        <p:nvPicPr>
          <p:cNvPr id="1026" name="Picture 2">
            <a:extLst>
              <a:ext uri="{FF2B5EF4-FFF2-40B4-BE49-F238E27FC236}">
                <a16:creationId xmlns:a16="http://schemas.microsoft.com/office/drawing/2014/main" id="{6E4966BD-C040-4A2F-A8D6-1DAADED7D6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068960"/>
            <a:ext cx="9144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2538"/>
      </p:ext>
    </p:extLst>
  </p:cSld>
  <p:clrMapOvr>
    <a:masterClrMapping/>
  </p:clrMapOvr>
</p:sld>
</file>

<file path=ppt/theme/theme1.xml><?xml version="1.0" encoding="utf-8"?>
<a:theme xmlns:a="http://schemas.openxmlformats.org/drawingml/2006/main" name="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Tight.potx" id="{E215AB4C-870D-4152-9E0D-88668304A8D7}" vid="{16664B00-B89B-42B5-9AB5-FBB8FBBFC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9F4636FD8CF4DBA576E51CE9A9557" ma:contentTypeVersion="12" ma:contentTypeDescription="Create a new document." ma:contentTypeScope="" ma:versionID="c335fd21f2fe76e29ebd247bba84ba96">
  <xsd:schema xmlns:xsd="http://www.w3.org/2001/XMLSchema" xmlns:xs="http://www.w3.org/2001/XMLSchema" xmlns:p="http://schemas.microsoft.com/office/2006/metadata/properties" xmlns:ns3="221e1496-d443-4306-ad63-a100e0046a13" xmlns:ns4="60aad371-894b-4a9b-aa6a-3fd9336d4f3f" targetNamespace="http://schemas.microsoft.com/office/2006/metadata/properties" ma:root="true" ma:fieldsID="4cb030868c90a59dc09b4c74f925c173" ns3:_="" ns4:_="">
    <xsd:import namespace="221e1496-d443-4306-ad63-a100e0046a13"/>
    <xsd:import namespace="60aad371-894b-4a9b-aa6a-3fd9336d4f3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e1496-d443-4306-ad63-a100e0046a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aad371-894b-4a9b-aa6a-3fd9336d4f3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D1CD2-3289-4F40-8C3A-CFDE35750563}">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60aad371-894b-4a9b-aa6a-3fd9336d4f3f"/>
    <ds:schemaRef ds:uri="221e1496-d443-4306-ad63-a100e0046a13"/>
  </ds:schemaRefs>
</ds:datastoreItem>
</file>

<file path=customXml/itemProps2.xml><?xml version="1.0" encoding="utf-8"?>
<ds:datastoreItem xmlns:ds="http://schemas.openxmlformats.org/officeDocument/2006/customXml" ds:itemID="{6F97E12F-14DB-4E96-B5EF-03E9057A6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1e1496-d443-4306-ad63-a100e0046a13"/>
    <ds:schemaRef ds:uri="60aad371-894b-4a9b-aa6a-3fd9336d4f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7B2AAA-3E84-49CC-BE6D-CB4399E554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TemplateTight</Template>
  <TotalTime>630</TotalTime>
  <Words>2486</Words>
  <Application>Microsoft Office PowerPoint</Application>
  <PresentationFormat>On-screen Show (4:3)</PresentationFormat>
  <Paragraphs>284</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Lato Extended</vt:lpstr>
      <vt:lpstr>Palatino</vt:lpstr>
      <vt:lpstr>Arial</vt:lpstr>
      <vt:lpstr>Calibri</vt:lpstr>
      <vt:lpstr>Cambria Math</vt:lpstr>
      <vt:lpstr>_Template</vt:lpstr>
      <vt:lpstr>PowerPoint Presentation</vt:lpstr>
      <vt:lpstr>CNN MIT Introtodeeplearning</vt:lpstr>
      <vt:lpstr>Policy Gradient</vt:lpstr>
      <vt:lpstr>ICAPS 2020: Tutorial on "Regularization in Reinforcement Learning"</vt:lpstr>
      <vt:lpstr>PowerPoint Presentation</vt:lpstr>
      <vt:lpstr>PowerPoint Presentation</vt:lpstr>
      <vt:lpstr>Simplify Description of PGD</vt:lpstr>
      <vt:lpstr>PowerPoint Presentation</vt:lpstr>
      <vt:lpstr>Reduce Variance</vt:lpstr>
      <vt:lpstr>Bellman Expectation Equations</vt:lpstr>
      <vt:lpstr>Further Explanations</vt:lpstr>
      <vt:lpstr>MC Prediction for MiniGW</vt:lpstr>
      <vt:lpstr>Sarsa and QL</vt:lpstr>
      <vt:lpstr>Bellman Expectation Equations</vt:lpstr>
      <vt:lpstr>Quiz: Dijkstra’s, A*, Hybrid A*</vt:lpstr>
      <vt:lpstr>PowerPoint Presentation</vt:lpstr>
      <vt:lpstr>Lab2</vt:lpstr>
      <vt:lpstr>Lab 3 Comments</vt:lpstr>
      <vt:lpstr>Sarsa, , Episodes n×(B,a2, 0, D,a1,-100, T)</vt:lpstr>
      <vt:lpstr>Example 6.1: Driving Home</vt:lpstr>
      <vt:lpstr>Return and Value Functions</vt:lpstr>
      <vt:lpstr>DELETE Handling Multiple Scenarios with Hierarchical FSM</vt:lpstr>
      <vt:lpstr>Defense Against the Dark Arts</vt:lpstr>
      <vt:lpstr>PowerPoint Presentation</vt:lpstr>
      <vt:lpstr>Iterative Policy Evaluation Results</vt:lpstr>
      <vt:lpstr>Lab3 Highway DQN rlagents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 Zonghua</dc:creator>
  <cp:lastModifiedBy>Zonghua Gu</cp:lastModifiedBy>
  <cp:revision>54</cp:revision>
  <dcterms:created xsi:type="dcterms:W3CDTF">2020-06-02T02:14:44Z</dcterms:created>
  <dcterms:modified xsi:type="dcterms:W3CDTF">2021-10-19T07:43:20Z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0x01010004C9F4636FD8CF4DBA576E51CE9A9557</vt:lpwstr>
  </property>
</Properties>
</file>